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1430000" cy="60007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000099"/>
    <a:srgbClr val="333399"/>
    <a:srgbClr val="000066"/>
    <a:srgbClr val="0066CC"/>
    <a:srgbClr val="0032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33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430000" cy="600075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85800" y="1186453"/>
            <a:ext cx="10058400" cy="3479147"/>
          </a:xfrm>
          <a:prstGeom prst="rect">
            <a:avLst/>
          </a:prstGeom>
          <a:solidFill>
            <a:srgbClr val="00339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 smtClean="0"/>
              <a:t>COMUNICAT DE PRES</a:t>
            </a:r>
            <a:r>
              <a:rPr lang="ro-RO" sz="2400" dirty="0" smtClean="0"/>
              <a:t>Ă</a:t>
            </a:r>
          </a:p>
          <a:p>
            <a:pPr algn="just"/>
            <a:r>
              <a:rPr lang="ro-RO" sz="1400" b="1" dirty="0" smtClean="0"/>
              <a:t>Denumirea proiectului</a:t>
            </a:r>
            <a:r>
              <a:rPr lang="en-US" sz="1400" dirty="0" smtClean="0"/>
              <a:t>: </a:t>
            </a:r>
            <a:r>
              <a:rPr lang="en-US" sz="1400" i="1" dirty="0" err="1" smtClean="0"/>
              <a:t>Prestarea</a:t>
            </a:r>
            <a:r>
              <a:rPr lang="en-US" sz="1400" i="1" dirty="0" smtClean="0"/>
              <a:t> de </a:t>
            </a:r>
            <a:r>
              <a:rPr lang="en-US" sz="1400" i="1" dirty="0" err="1" smtClean="0"/>
              <a:t>servicii</a:t>
            </a:r>
            <a:r>
              <a:rPr lang="en-US" sz="1400" i="1" dirty="0" smtClean="0"/>
              <a:t> de </a:t>
            </a:r>
            <a:r>
              <a:rPr lang="en-US" sz="1400" i="1" dirty="0" err="1" smtClean="0"/>
              <a:t>dezvoltare</a:t>
            </a:r>
            <a:r>
              <a:rPr lang="en-US" sz="1400" i="1" dirty="0" smtClean="0"/>
              <a:t> software </a:t>
            </a:r>
            <a:r>
              <a:rPr lang="en-US" sz="1400" i="1" dirty="0" err="1" smtClean="0"/>
              <a:t>pentru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digitalizarea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activita</a:t>
            </a:r>
            <a:r>
              <a:rPr lang="ro-RO" sz="1400" i="1" dirty="0" smtClean="0"/>
              <a:t>ț</a:t>
            </a:r>
            <a:r>
              <a:rPr lang="en-US" sz="1400" i="1" dirty="0" smtClean="0"/>
              <a:t>ii de </a:t>
            </a:r>
            <a:r>
              <a:rPr lang="en-US" sz="1400" i="1" dirty="0" err="1" smtClean="0"/>
              <a:t>monitorizare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proiecte</a:t>
            </a:r>
            <a:r>
              <a:rPr lang="en-US" sz="1400" i="1" dirty="0" smtClean="0"/>
              <a:t> PPP / </a:t>
            </a:r>
            <a:r>
              <a:rPr lang="en-US" sz="1400" i="1" dirty="0" err="1" smtClean="0"/>
              <a:t>concesiune</a:t>
            </a:r>
            <a:r>
              <a:rPr lang="en-US" sz="1400" i="1" dirty="0" smtClean="0"/>
              <a:t> </a:t>
            </a:r>
            <a:r>
              <a:rPr lang="ro-RO" sz="1400" i="1" dirty="0" err="1"/>
              <a:t>ș</a:t>
            </a:r>
            <a:r>
              <a:rPr lang="en-US" sz="1400" i="1" dirty="0" err="1" smtClean="0"/>
              <a:t>i</a:t>
            </a:r>
            <a:r>
              <a:rPr lang="en-US" sz="1400" i="1" dirty="0" smtClean="0"/>
              <a:t> de management a </a:t>
            </a:r>
            <a:r>
              <a:rPr lang="en-US" sz="1400" i="1" dirty="0" err="1" smtClean="0"/>
              <a:t>riscurilor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fiscale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aferente</a:t>
            </a:r>
            <a:endParaRPr lang="en-US" sz="1400" i="1" dirty="0" smtClean="0"/>
          </a:p>
          <a:p>
            <a:pPr algn="just"/>
            <a:r>
              <a:rPr lang="ro-RO" sz="1400" b="1" dirty="0" smtClean="0"/>
              <a:t>Numele beneficiarului</a:t>
            </a:r>
            <a:r>
              <a:rPr lang="en-US" sz="1400" dirty="0" smtClean="0"/>
              <a:t>: </a:t>
            </a:r>
            <a:r>
              <a:rPr lang="en-US" sz="1400" dirty="0" err="1" smtClean="0"/>
              <a:t>Ministerul</a:t>
            </a:r>
            <a:r>
              <a:rPr lang="en-US" sz="1400" dirty="0" smtClean="0"/>
              <a:t> </a:t>
            </a:r>
            <a:r>
              <a:rPr lang="en-US" sz="1400" dirty="0" err="1" smtClean="0"/>
              <a:t>Finan</a:t>
            </a:r>
            <a:r>
              <a:rPr lang="ro-RO" sz="1400" dirty="0" smtClean="0"/>
              <a:t>ț</a:t>
            </a:r>
            <a:r>
              <a:rPr lang="en-US" sz="1400" dirty="0" err="1" smtClean="0"/>
              <a:t>elor</a:t>
            </a:r>
            <a:endParaRPr lang="ro-RO" sz="1400" dirty="0" smtClean="0"/>
          </a:p>
          <a:p>
            <a:pPr algn="just"/>
            <a:r>
              <a:rPr lang="ro-RO" sz="1400" b="1" dirty="0" smtClean="0"/>
              <a:t>Obiectivele proiectului</a:t>
            </a:r>
            <a:r>
              <a:rPr lang="en-US" sz="1400" dirty="0" smtClean="0"/>
              <a:t>: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o-RO" sz="1400" dirty="0" smtClean="0"/>
              <a:t>Facilitarea </a:t>
            </a:r>
            <a:r>
              <a:rPr lang="ro-RO" sz="1400" dirty="0"/>
              <a:t>colaborării și comunicării interinstituționale, a diseminării informațiilor și a promovării domeniului </a:t>
            </a:r>
            <a:r>
              <a:rPr lang="ro-RO" sz="1400" dirty="0" smtClean="0"/>
              <a:t>PPP prin: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o-RO" sz="1400" dirty="0" smtClean="0"/>
              <a:t>dezvoltarea </a:t>
            </a:r>
            <a:r>
              <a:rPr lang="ro-RO" sz="1400" dirty="0" smtClean="0"/>
              <a:t>unui</a:t>
            </a:r>
            <a:r>
              <a:rPr lang="it-IT" sz="1400" dirty="0" smtClean="0"/>
              <a:t> sistem informatic pentru </a:t>
            </a:r>
            <a:r>
              <a:rPr lang="ro-RO" sz="1400" dirty="0" smtClean="0"/>
              <a:t>d</a:t>
            </a:r>
            <a:r>
              <a:rPr lang="it-IT" sz="1400" dirty="0" smtClean="0"/>
              <a:t>igitalizarea activit</a:t>
            </a:r>
            <a:r>
              <a:rPr lang="ro-RO" sz="1400" dirty="0" err="1" smtClean="0"/>
              <a:t>ă</a:t>
            </a:r>
            <a:r>
              <a:rPr lang="ro-RO" sz="1400" dirty="0" err="1"/>
              <a:t>ț</a:t>
            </a:r>
            <a:r>
              <a:rPr lang="it-IT" sz="1400" dirty="0" smtClean="0"/>
              <a:t>ii de monitorizare proiecte PPP/ concesiune </a:t>
            </a:r>
            <a:r>
              <a:rPr lang="ro-RO" sz="1400" dirty="0" smtClean="0"/>
              <a:t>ș</a:t>
            </a:r>
            <a:r>
              <a:rPr lang="it-IT" sz="1400" dirty="0" smtClean="0"/>
              <a:t>i de managament a riscurilor fiscale aferente</a:t>
            </a:r>
            <a:r>
              <a:rPr lang="ro-RO" sz="1400" dirty="0" smtClean="0"/>
              <a:t> 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o-RO" sz="1400" dirty="0" smtClean="0"/>
              <a:t>îmbunătățirea </a:t>
            </a:r>
            <a:r>
              <a:rPr lang="ro-RO" sz="1400" dirty="0"/>
              <a:t>abilităților și competențelor personalului UMIP și a altor autorități/entități </a:t>
            </a:r>
            <a:r>
              <a:rPr lang="ro-RO" sz="1400" dirty="0" smtClean="0"/>
              <a:t>contractante în utilizarea sistemului informatic </a:t>
            </a:r>
            <a:endParaRPr lang="ro-RO" sz="1400" dirty="0"/>
          </a:p>
          <a:p>
            <a:pPr algn="just"/>
            <a:r>
              <a:rPr lang="ro-RO" sz="1400" b="1" dirty="0" smtClean="0"/>
              <a:t>Valoarea totală a proiectului, inclusiv </a:t>
            </a:r>
            <a:r>
              <a:rPr lang="ro-RO" sz="1400" b="1" dirty="0" smtClean="0"/>
              <a:t>finanțarea</a:t>
            </a:r>
            <a:r>
              <a:rPr lang="en-US" sz="1400" b="1" dirty="0" smtClean="0"/>
              <a:t> PNRR</a:t>
            </a:r>
            <a:r>
              <a:rPr lang="en-US" sz="1400" dirty="0" smtClean="0"/>
              <a:t>: </a:t>
            </a:r>
            <a:r>
              <a:rPr lang="en-US" sz="1400" dirty="0" smtClean="0"/>
              <a:t>1.067.144,40 </a:t>
            </a:r>
            <a:r>
              <a:rPr lang="en-US" sz="1400" dirty="0"/>
              <a:t>lei </a:t>
            </a:r>
            <a:r>
              <a:rPr lang="ro-RO" sz="1400" dirty="0" smtClean="0"/>
              <a:t> fără TVA</a:t>
            </a:r>
          </a:p>
          <a:p>
            <a:pPr algn="just"/>
            <a:r>
              <a:rPr lang="ro-RO" sz="1400" b="1" dirty="0" smtClean="0"/>
              <a:t>Data începerii proiectului</a:t>
            </a:r>
            <a:r>
              <a:rPr lang="en-US" sz="1400" dirty="0" smtClean="0"/>
              <a:t>:</a:t>
            </a:r>
            <a:r>
              <a:rPr lang="ro-RO" sz="1400" dirty="0" smtClean="0"/>
              <a:t> </a:t>
            </a:r>
            <a:r>
              <a:rPr lang="en-US" sz="1400" dirty="0" smtClean="0"/>
              <a:t>19.03.2025</a:t>
            </a:r>
            <a:endParaRPr lang="ro-RO" sz="1400" dirty="0" smtClean="0"/>
          </a:p>
          <a:p>
            <a:pPr algn="just"/>
            <a:r>
              <a:rPr lang="ro-RO" sz="1400" b="1" dirty="0" smtClean="0"/>
              <a:t>Data finalizării proiectului</a:t>
            </a:r>
            <a:r>
              <a:rPr lang="en-US" sz="1400" dirty="0" smtClean="0"/>
              <a:t>:</a:t>
            </a:r>
            <a:r>
              <a:rPr lang="ro-RO" sz="1400" dirty="0" smtClean="0"/>
              <a:t>  </a:t>
            </a:r>
            <a:r>
              <a:rPr lang="en-US" sz="1400" dirty="0" smtClean="0"/>
              <a:t>1</a:t>
            </a:r>
            <a:r>
              <a:rPr lang="ro-RO" sz="1400" dirty="0" smtClean="0"/>
              <a:t>8</a:t>
            </a:r>
            <a:r>
              <a:rPr lang="en-US" sz="1400" dirty="0" smtClean="0"/>
              <a:t>.04.2026</a:t>
            </a:r>
            <a:r>
              <a:rPr lang="ro-RO" sz="1400" dirty="0" smtClean="0"/>
              <a:t>. Trecerea în producție a sistemului informatic – decembrie 2025.</a:t>
            </a:r>
            <a:endParaRPr lang="en-US" sz="1400" dirty="0" smtClean="0"/>
          </a:p>
          <a:p>
            <a:pPr algn="just"/>
            <a:r>
              <a:rPr lang="ro-RO" sz="1400" i="1" dirty="0" smtClean="0"/>
              <a:t>Reforma 1, Investiția </a:t>
            </a:r>
            <a:r>
              <a:rPr lang="ro-RO" sz="1400" i="1" dirty="0" smtClean="0"/>
              <a:t>3</a:t>
            </a:r>
            <a:r>
              <a:rPr lang="en-US" sz="1400" i="1" dirty="0" smtClean="0"/>
              <a:t>, Jalon 227</a:t>
            </a:r>
            <a:endParaRPr lang="ro-RO" sz="1400" i="1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</TotalTime>
  <Words>141</Words>
  <Application>Microsoft Office PowerPoint</Application>
  <PresentationFormat>Particularizare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Fonturi utilizate</vt:lpstr>
      </vt:variant>
      <vt:variant>
        <vt:i4>3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Office Theme</vt:lpstr>
      <vt:lpstr>Prezentare PowerPoint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ANA-MARIA VÂŞCEA</dc:creator>
  <cp:keywords/>
  <dc:description>generated using python-pptx</dc:description>
  <cp:lastModifiedBy>LAURA-MIHAELA CONSTANDA</cp:lastModifiedBy>
  <cp:revision>19</cp:revision>
  <dcterms:created xsi:type="dcterms:W3CDTF">2013-01-27T09:14:16Z</dcterms:created>
  <dcterms:modified xsi:type="dcterms:W3CDTF">2025-05-29T12:02:11Z</dcterms:modified>
  <cp:category/>
</cp:coreProperties>
</file>