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73" r:id="rId2"/>
    <p:sldId id="270" r:id="rId3"/>
    <p:sldId id="274" r:id="rId4"/>
    <p:sldId id="269" r:id="rId5"/>
    <p:sldId id="257" r:id="rId6"/>
    <p:sldId id="258" r:id="rId7"/>
    <p:sldId id="259" r:id="rId8"/>
    <p:sldId id="260" r:id="rId9"/>
    <p:sldId id="261" r:id="rId10"/>
    <p:sldId id="264" r:id="rId11"/>
    <p:sldId id="276" r:id="rId12"/>
  </p:sldIdLst>
  <p:sldSz cx="9144000" cy="5143500" type="screen16x9"/>
  <p:notesSz cx="6858000" cy="9144000"/>
  <p:embeddedFontLst>
    <p:embeddedFont>
      <p:font typeface="Roboto"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4" autoAdjust="0"/>
    <p:restoredTop sz="90489" autoAdjust="0"/>
  </p:normalViewPr>
  <p:slideViewPr>
    <p:cSldViewPr snapToGrid="0">
      <p:cViewPr varScale="1">
        <p:scale>
          <a:sx n="138" d="100"/>
          <a:sy n="138" d="100"/>
        </p:scale>
        <p:origin x="-86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848907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510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a8b33642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a8b33642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10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a8b33642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a8b33642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1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510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510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510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b33642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b33642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535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a8b33642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a8b33642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112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a8b33642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a8b33642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881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a8b33642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a8b33642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727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8b33642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8b33642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95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publicinfo@mfinante.gov.r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a:extLst>
              <a:ext uri="{FF2B5EF4-FFF2-40B4-BE49-F238E27FC236}">
                <a16:creationId xmlns="" xmlns:a16="http://schemas.microsoft.com/office/drawing/2014/main" id="{88B02310-C15F-A3EB-0DB7-6D11191FCAA9}"/>
              </a:ext>
            </a:extLst>
          </p:cNvPr>
          <p:cNvPicPr>
            <a:picLocks noChangeAspect="1"/>
          </p:cNvPicPr>
          <p:nvPr/>
        </p:nvPicPr>
        <p:blipFill>
          <a:blip r:embed="rId3"/>
          <a:stretch>
            <a:fillRect/>
          </a:stretch>
        </p:blipFill>
        <p:spPr>
          <a:xfrm>
            <a:off x="-1427018" y="0"/>
            <a:ext cx="12191999" cy="5424054"/>
          </a:xfrm>
          <a:prstGeom prst="rect">
            <a:avLst/>
          </a:prstGeom>
        </p:spPr>
      </p:pic>
      <p:sp>
        <p:nvSpPr>
          <p:cNvPr id="54" name="Google Shape;54;p13"/>
          <p:cNvSpPr txBox="1">
            <a:spLocks noGrp="1"/>
          </p:cNvSpPr>
          <p:nvPr>
            <p:ph type="ctrTitle"/>
          </p:nvPr>
        </p:nvSpPr>
        <p:spPr>
          <a:xfrm>
            <a:off x="311700" y="1094508"/>
            <a:ext cx="8520600" cy="1212273"/>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000" b="1" dirty="0" smtClean="0"/>
              <a:t>Conferin</a:t>
            </a:r>
            <a:r>
              <a:rPr lang="ro-RO" sz="2000" b="1" dirty="0" smtClean="0"/>
              <a:t>ța de închidere a proiectului </a:t>
            </a:r>
            <a:br>
              <a:rPr lang="ro-RO" sz="2000" b="1" dirty="0" smtClean="0"/>
            </a:br>
            <a:r>
              <a:rPr lang="ro-RO" sz="2000" b="1" dirty="0" smtClean="0"/>
              <a:t>20 decembrie 2023 -  București</a:t>
            </a:r>
            <a:endParaRPr sz="2000" b="1" dirty="0"/>
          </a:p>
        </p:txBody>
      </p:sp>
      <p:sp>
        <p:nvSpPr>
          <p:cNvPr id="55" name="Google Shape;55;p13"/>
          <p:cNvSpPr txBox="1">
            <a:spLocks noGrp="1"/>
          </p:cNvSpPr>
          <p:nvPr>
            <p:ph type="subTitle" idx="1"/>
          </p:nvPr>
        </p:nvSpPr>
        <p:spPr>
          <a:xfrm>
            <a:off x="547254" y="2847109"/>
            <a:ext cx="7917873" cy="1368434"/>
          </a:xfrm>
          <a:prstGeom prst="rect">
            <a:avLst/>
          </a:prstGeom>
        </p:spPr>
        <p:txBody>
          <a:bodyPr spcFirstLastPara="1" wrap="square" lIns="91425" tIns="91425" rIns="91425" bIns="91425" anchor="t" anchorCtr="0">
            <a:noAutofit/>
          </a:bodyPr>
          <a:lstStyle/>
          <a:p>
            <a:pPr algn="just"/>
            <a:r>
              <a:rPr lang="ro-RO" sz="1800" b="1" i="1" dirty="0">
                <a:solidFill>
                  <a:schemeClr val="tx1"/>
                </a:solidFill>
              </a:rPr>
              <a:t>Creșterea capacității administrative a MFP și a instituțiilor subordonate în vederea îmbunătățirii interacțiunii cetățenilor și mediului de afaceri pentru obținerea de documente din arhiva instituției</a:t>
            </a:r>
            <a:r>
              <a:rPr lang="ro-RO" sz="1800" b="1" dirty="0">
                <a:solidFill>
                  <a:schemeClr val="tx1"/>
                </a:solidFill>
              </a:rPr>
              <a:t>, cod SIPOCA 737/cod </a:t>
            </a:r>
            <a:r>
              <a:rPr lang="ro-RO" sz="1800" b="1" dirty="0" smtClean="0">
                <a:solidFill>
                  <a:schemeClr val="tx1"/>
                </a:solidFill>
              </a:rPr>
              <a:t>MyS</a:t>
            </a:r>
            <a:r>
              <a:rPr lang="en-US" sz="1800" b="1" dirty="0" smtClean="0">
                <a:solidFill>
                  <a:schemeClr val="tx1"/>
                </a:solidFill>
              </a:rPr>
              <a:t>MIS</a:t>
            </a:r>
            <a:r>
              <a:rPr lang="ro-RO" sz="1800" b="1" dirty="0" smtClean="0">
                <a:solidFill>
                  <a:schemeClr val="tx1"/>
                </a:solidFill>
              </a:rPr>
              <a:t> </a:t>
            </a:r>
            <a:r>
              <a:rPr lang="ro-RO" sz="1800" b="1" dirty="0">
                <a:solidFill>
                  <a:schemeClr val="tx1"/>
                </a:solidFill>
              </a:rPr>
              <a:t>130103.</a:t>
            </a:r>
            <a:endParaRPr lang="en-US" sz="1800" b="1" dirty="0">
              <a:solidFill>
                <a:schemeClr val="tx1"/>
              </a:solidFill>
            </a:endParaRPr>
          </a:p>
          <a:p>
            <a:pPr marL="0" lvl="0" indent="0" algn="ctr" rtl="0">
              <a:lnSpc>
                <a:spcPct val="90000"/>
              </a:lnSpc>
              <a:spcBef>
                <a:spcPts val="0"/>
              </a:spcBef>
              <a:spcAft>
                <a:spcPts val="0"/>
              </a:spcAft>
              <a:buSzPts val="275"/>
              <a:buNone/>
            </a:pPr>
            <a:endParaRPr sz="1000" dirty="0"/>
          </a:p>
        </p:txBody>
      </p:sp>
      <p:pic>
        <p:nvPicPr>
          <p:cNvPr id="2" name="Picture 1" descr="Header color">
            <a:extLst>
              <a:ext uri="{FF2B5EF4-FFF2-40B4-BE49-F238E27FC236}">
                <a16:creationId xmlns="" xmlns:a16="http://schemas.microsoft.com/office/drawing/2014/main" id="{ACA54E0C-AD33-4688-8E8B-55F4A7CB5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593" y="281571"/>
            <a:ext cx="6444814" cy="69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728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2" name="Picture 1">
            <a:extLst>
              <a:ext uri="{FF2B5EF4-FFF2-40B4-BE49-F238E27FC236}">
                <a16:creationId xmlns="" xmlns:a16="http://schemas.microsoft.com/office/drawing/2014/main" id="{A456189F-B156-E99E-F126-997CA8266C68}"/>
              </a:ext>
            </a:extLst>
          </p:cNvPr>
          <p:cNvPicPr>
            <a:picLocks noChangeAspect="1"/>
          </p:cNvPicPr>
          <p:nvPr/>
        </p:nvPicPr>
        <p:blipFill>
          <a:blip r:embed="rId3"/>
          <a:stretch>
            <a:fillRect/>
          </a:stretch>
        </p:blipFill>
        <p:spPr>
          <a:xfrm>
            <a:off x="-1523999" y="-140277"/>
            <a:ext cx="12191999" cy="5424054"/>
          </a:xfrm>
          <a:prstGeom prst="rect">
            <a:avLst/>
          </a:prstGeom>
        </p:spPr>
      </p:pic>
      <p:sp>
        <p:nvSpPr>
          <p:cNvPr id="104" name="Google Shape;104;p21"/>
          <p:cNvSpPr txBox="1">
            <a:spLocks noGrp="1"/>
          </p:cNvSpPr>
          <p:nvPr>
            <p:ph type="title"/>
          </p:nvPr>
        </p:nvSpPr>
        <p:spPr>
          <a:xfrm>
            <a:off x="311700" y="117102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Administrare</a:t>
            </a:r>
            <a:endParaRPr dirty="0"/>
          </a:p>
        </p:txBody>
      </p:sp>
      <p:sp>
        <p:nvSpPr>
          <p:cNvPr id="105" name="Google Shape;105;p21"/>
          <p:cNvSpPr txBox="1">
            <a:spLocks noGrp="1"/>
          </p:cNvSpPr>
          <p:nvPr>
            <p:ph type="body" idx="1"/>
          </p:nvPr>
        </p:nvSpPr>
        <p:spPr>
          <a:xfrm>
            <a:off x="311700" y="1870841"/>
            <a:ext cx="8520600" cy="2698034"/>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n" dirty="0">
                <a:solidFill>
                  <a:schemeClr val="tx1"/>
                </a:solidFill>
              </a:rPr>
              <a:t>Crearea unui nou tip de document în arhivă se poate realiza în câteva minute:</a:t>
            </a:r>
            <a:endParaRPr dirty="0">
              <a:solidFill>
                <a:schemeClr val="tx1"/>
              </a:solidFill>
            </a:endParaRPr>
          </a:p>
          <a:p>
            <a:pPr marL="914400" lvl="1" indent="-317500" algn="l" rtl="0">
              <a:spcBef>
                <a:spcPts val="0"/>
              </a:spcBef>
              <a:spcAft>
                <a:spcPts val="0"/>
              </a:spcAft>
              <a:buSzPts val="1400"/>
              <a:buAutoNum type="alphaLcPeriod"/>
            </a:pPr>
            <a:r>
              <a:rPr lang="en" dirty="0">
                <a:solidFill>
                  <a:schemeClr val="tx1"/>
                </a:solidFill>
              </a:rPr>
              <a:t>Permite configurarea centralizată la nivel de categorie de documente.</a:t>
            </a:r>
            <a:endParaRPr dirty="0">
              <a:solidFill>
                <a:schemeClr val="tx1"/>
              </a:solidFill>
            </a:endParaRPr>
          </a:p>
          <a:p>
            <a:pPr marL="914400" lvl="1" indent="-317500" algn="l" rtl="0">
              <a:spcBef>
                <a:spcPts val="0"/>
              </a:spcBef>
              <a:spcAft>
                <a:spcPts val="0"/>
              </a:spcAft>
              <a:buSzPts val="1400"/>
              <a:buAutoNum type="alphaLcPeriod"/>
            </a:pPr>
            <a:r>
              <a:rPr lang="en" dirty="0">
                <a:solidFill>
                  <a:schemeClr val="tx1"/>
                </a:solidFill>
              </a:rPr>
              <a:t>Permite configurarea securității împreună cu tipul de document.</a:t>
            </a:r>
            <a:endParaRPr dirty="0">
              <a:solidFill>
                <a:schemeClr val="tx1"/>
              </a:solidFill>
            </a:endParaRPr>
          </a:p>
          <a:p>
            <a:pPr marL="914400" lvl="1" indent="-317500" algn="l" rtl="0">
              <a:spcBef>
                <a:spcPts val="0"/>
              </a:spcBef>
              <a:spcAft>
                <a:spcPts val="0"/>
              </a:spcAft>
              <a:buSzPts val="1400"/>
              <a:buAutoNum type="alphaLcPeriod"/>
            </a:pPr>
            <a:r>
              <a:rPr lang="en" dirty="0">
                <a:solidFill>
                  <a:schemeClr val="tx1"/>
                </a:solidFill>
              </a:rPr>
              <a:t>Permite testarea tipului de document pe baze de date de test (inclusiv pentru integrarea cu sisteme externe și/sau de terță parte).</a:t>
            </a:r>
            <a:endParaRPr dirty="0">
              <a:solidFill>
                <a:schemeClr val="tx1"/>
              </a:solidFill>
            </a:endParaRPr>
          </a:p>
          <a:p>
            <a:pPr marL="457200" lvl="0" indent="-342900" algn="l" rtl="0">
              <a:spcBef>
                <a:spcPts val="0"/>
              </a:spcBef>
              <a:spcAft>
                <a:spcPts val="0"/>
              </a:spcAft>
              <a:buSzPts val="1800"/>
              <a:buAutoNum type="arabicPeriod"/>
            </a:pPr>
            <a:r>
              <a:rPr lang="en" dirty="0">
                <a:solidFill>
                  <a:schemeClr val="tx1"/>
                </a:solidFill>
              </a:rPr>
              <a:t>Monitorizarea arhivării și a stării de sănătate a sistemului se realizează centralizat.</a:t>
            </a:r>
            <a:endParaRPr dirty="0">
              <a:solidFill>
                <a:schemeClr val="tx1"/>
              </a:solidFill>
            </a:endParaRPr>
          </a:p>
          <a:p>
            <a:pPr marL="457200" lvl="0" indent="-342900" algn="l" rtl="0">
              <a:spcBef>
                <a:spcPts val="0"/>
              </a:spcBef>
              <a:spcAft>
                <a:spcPts val="0"/>
              </a:spcAft>
              <a:buSzPts val="1800"/>
              <a:buAutoNum type="arabicPeriod"/>
            </a:pPr>
            <a:r>
              <a:rPr lang="en" dirty="0">
                <a:solidFill>
                  <a:schemeClr val="tx1"/>
                </a:solidFill>
              </a:rPr>
              <a:t>Actualizările software pentru întreg sistemul se realizează automatizat fără întreruperea serviciilor.</a:t>
            </a:r>
            <a:endParaRPr dirty="0">
              <a:solidFill>
                <a:schemeClr val="tx1"/>
              </a:solidFill>
            </a:endParaRPr>
          </a:p>
        </p:txBody>
      </p:sp>
      <p:pic>
        <p:nvPicPr>
          <p:cNvPr id="3" name="Picture 2" descr="Header color">
            <a:extLst>
              <a:ext uri="{FF2B5EF4-FFF2-40B4-BE49-F238E27FC236}">
                <a16:creationId xmlns="" xmlns:a16="http://schemas.microsoft.com/office/drawing/2014/main" id="{64A54E03-3F50-6500-0BF1-08F651C01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593" y="281571"/>
            <a:ext cx="6444814" cy="690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2" name="Picture 1">
            <a:extLst>
              <a:ext uri="{FF2B5EF4-FFF2-40B4-BE49-F238E27FC236}">
                <a16:creationId xmlns="" xmlns:a16="http://schemas.microsoft.com/office/drawing/2014/main" id="{A456189F-B156-E99E-F126-997CA8266C68}"/>
              </a:ext>
            </a:extLst>
          </p:cNvPr>
          <p:cNvPicPr>
            <a:picLocks noChangeAspect="1"/>
          </p:cNvPicPr>
          <p:nvPr/>
        </p:nvPicPr>
        <p:blipFill>
          <a:blip r:embed="rId3"/>
          <a:stretch>
            <a:fillRect/>
          </a:stretch>
        </p:blipFill>
        <p:spPr>
          <a:xfrm>
            <a:off x="-1600199" y="0"/>
            <a:ext cx="12191999" cy="5424054"/>
          </a:xfrm>
          <a:prstGeom prst="rect">
            <a:avLst/>
          </a:prstGeom>
        </p:spPr>
      </p:pic>
      <p:sp>
        <p:nvSpPr>
          <p:cNvPr id="105" name="Google Shape;105;p21"/>
          <p:cNvSpPr txBox="1">
            <a:spLocks noGrp="1"/>
          </p:cNvSpPr>
          <p:nvPr>
            <p:ph type="body" idx="1"/>
          </p:nvPr>
        </p:nvSpPr>
        <p:spPr>
          <a:xfrm>
            <a:off x="-498764" y="1136074"/>
            <a:ext cx="9642764" cy="3816926"/>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endParaRPr lang="en-US" dirty="0" smtClean="0">
              <a:solidFill>
                <a:schemeClr val="tx1"/>
              </a:solidFill>
            </a:endParaRPr>
          </a:p>
          <a:p>
            <a:pPr marL="457200" lvl="0" indent="-342900" algn="l" rtl="0">
              <a:spcBef>
                <a:spcPts val="0"/>
              </a:spcBef>
              <a:spcAft>
                <a:spcPts val="0"/>
              </a:spcAft>
              <a:buSzPts val="1800"/>
              <a:buAutoNum type="arabicPeriod"/>
            </a:pPr>
            <a:endParaRPr lang="en-US" dirty="0">
              <a:solidFill>
                <a:schemeClr val="tx1"/>
              </a:solidFill>
            </a:endParaRPr>
          </a:p>
          <a:p>
            <a:r>
              <a:rPr lang="ro-RO" b="1" dirty="0"/>
              <a:t>Date de contact</a:t>
            </a:r>
            <a:r>
              <a:rPr lang="ro-RO" dirty="0"/>
              <a:t>: </a:t>
            </a:r>
            <a:endParaRPr lang="en-US" dirty="0"/>
          </a:p>
          <a:p>
            <a:pPr marL="114300" indent="0">
              <a:buNone/>
            </a:pPr>
            <a:r>
              <a:rPr lang="ro-RO" dirty="0"/>
              <a:t>E-mail: </a:t>
            </a:r>
            <a:r>
              <a:rPr lang="ro-RO" dirty="0">
                <a:hlinkClick r:id="rId4"/>
              </a:rPr>
              <a:t>publicinfo@mfinante.gov.ro</a:t>
            </a:r>
            <a:endParaRPr lang="en-US" dirty="0"/>
          </a:p>
          <a:p>
            <a:pPr marL="457200" lvl="0" indent="-342900" algn="l" rtl="0">
              <a:spcBef>
                <a:spcPts val="0"/>
              </a:spcBef>
              <a:spcAft>
                <a:spcPts val="0"/>
              </a:spcAft>
              <a:buSzPts val="1800"/>
              <a:buAutoNum type="arabicPeriod"/>
            </a:pPr>
            <a:endParaRPr lang="en-US" dirty="0" smtClean="0">
              <a:solidFill>
                <a:schemeClr val="tx1"/>
              </a:solidFill>
            </a:endParaRPr>
          </a:p>
          <a:p>
            <a:pPr marL="457200" lvl="0" indent="-342900" algn="l" rtl="0">
              <a:spcBef>
                <a:spcPts val="0"/>
              </a:spcBef>
              <a:spcAft>
                <a:spcPts val="0"/>
              </a:spcAft>
              <a:buSzPts val="1800"/>
              <a:buAutoNum type="arabicPeriod"/>
            </a:pPr>
            <a:endParaRPr lang="en-US" dirty="0">
              <a:solidFill>
                <a:schemeClr val="tx1"/>
              </a:solidFill>
            </a:endParaRPr>
          </a:p>
          <a:p>
            <a:pPr marL="457200" lvl="0" indent="-342900" algn="l" rtl="0">
              <a:spcBef>
                <a:spcPts val="0"/>
              </a:spcBef>
              <a:spcAft>
                <a:spcPts val="0"/>
              </a:spcAft>
              <a:buSzPts val="1800"/>
              <a:buAutoNum type="arabicPeriod"/>
            </a:pPr>
            <a:endParaRPr b="1" dirty="0">
              <a:solidFill>
                <a:schemeClr val="tx1"/>
              </a:solidFill>
            </a:endParaRPr>
          </a:p>
        </p:txBody>
      </p:sp>
      <p:pic>
        <p:nvPicPr>
          <p:cNvPr id="3" name="Picture 2" descr="Header color">
            <a:extLst>
              <a:ext uri="{FF2B5EF4-FFF2-40B4-BE49-F238E27FC236}">
                <a16:creationId xmlns="" xmlns:a16="http://schemas.microsoft.com/office/drawing/2014/main" id="{64A54E03-3F50-6500-0BF1-08F651C011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593" y="281571"/>
            <a:ext cx="6444814" cy="69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166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a:extLst>
              <a:ext uri="{FF2B5EF4-FFF2-40B4-BE49-F238E27FC236}">
                <a16:creationId xmlns="" xmlns:a16="http://schemas.microsoft.com/office/drawing/2014/main" id="{88B02310-C15F-A3EB-0DB7-6D11191FCAA9}"/>
              </a:ext>
            </a:extLst>
          </p:cNvPr>
          <p:cNvPicPr>
            <a:picLocks noChangeAspect="1"/>
          </p:cNvPicPr>
          <p:nvPr/>
        </p:nvPicPr>
        <p:blipFill>
          <a:blip r:embed="rId3"/>
          <a:stretch>
            <a:fillRect/>
          </a:stretch>
        </p:blipFill>
        <p:spPr>
          <a:xfrm>
            <a:off x="-1523999" y="-140277"/>
            <a:ext cx="12191999" cy="5424054"/>
          </a:xfrm>
          <a:prstGeom prst="rect">
            <a:avLst/>
          </a:prstGeom>
        </p:spPr>
      </p:pic>
      <p:pic>
        <p:nvPicPr>
          <p:cNvPr id="2" name="Picture 1" descr="Header color">
            <a:extLst>
              <a:ext uri="{FF2B5EF4-FFF2-40B4-BE49-F238E27FC236}">
                <a16:creationId xmlns="" xmlns:a16="http://schemas.microsoft.com/office/drawing/2014/main" id="{ACA54E0C-AD33-4688-8E8B-55F4A7CB5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593" y="281571"/>
            <a:ext cx="6444814" cy="69063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55;p13"/>
          <p:cNvSpPr txBox="1">
            <a:spLocks noGrp="1"/>
          </p:cNvSpPr>
          <p:nvPr>
            <p:ph type="ctrTitle"/>
          </p:nvPr>
        </p:nvSpPr>
        <p:spPr>
          <a:xfrm>
            <a:off x="311150" y="744538"/>
            <a:ext cx="8521700" cy="3945226"/>
          </a:xfrm>
          <a:prstGeom prst="rect">
            <a:avLst/>
          </a:prstGeom>
        </p:spPr>
        <p:txBody>
          <a:bodyPr spcFirstLastPara="1" wrap="square" lIns="91425" tIns="91425" rIns="91425" bIns="91425" anchor="t" anchorCtr="0">
            <a:noAutofit/>
          </a:bodyPr>
          <a:lstStyle/>
          <a:p>
            <a:r>
              <a:rPr lang="en-US" sz="1400" dirty="0" smtClean="0"/>
              <a:t/>
            </a:r>
            <a:br>
              <a:rPr lang="en-US" sz="1400" dirty="0" smtClean="0"/>
            </a:br>
            <a:r>
              <a:rPr lang="en-US" sz="1400" dirty="0" smtClean="0"/>
              <a:t/>
            </a:r>
            <a:br>
              <a:rPr lang="en-US" sz="1400" dirty="0" smtClean="0"/>
            </a:br>
            <a:r>
              <a:rPr lang="ro-RO" sz="1400" dirty="0" smtClean="0"/>
              <a:t/>
            </a:r>
            <a:br>
              <a:rPr lang="ro-RO" sz="1400" dirty="0" smtClean="0"/>
            </a:br>
            <a:r>
              <a:rPr lang="ro-RO" sz="1400" dirty="0" smtClean="0"/>
              <a:t>Proiectul </a:t>
            </a:r>
            <a:r>
              <a:rPr lang="ro-RO" sz="1400" dirty="0"/>
              <a:t>finanțat de către Autoritatea de Management pentru Programul Operațional  Capacitate Administrativă </a:t>
            </a:r>
            <a:r>
              <a:rPr lang="ro-RO" sz="1400" dirty="0" smtClean="0"/>
              <a:t>– AMPOCA -  </a:t>
            </a:r>
            <a:r>
              <a:rPr lang="ro-RO" sz="1400" dirty="0"/>
              <a:t>Axa prioritară </a:t>
            </a:r>
            <a:r>
              <a:rPr lang="ro-RO" sz="1400" dirty="0" smtClean="0"/>
              <a:t>1 – </a:t>
            </a:r>
            <a:r>
              <a:rPr lang="ro-RO" sz="1400" i="1" dirty="0" smtClean="0"/>
              <a:t>A</a:t>
            </a:r>
            <a:r>
              <a:rPr lang="en-US" sz="1400" i="1" dirty="0" err="1" smtClean="0"/>
              <a:t>dministra</a:t>
            </a:r>
            <a:r>
              <a:rPr lang="ro-RO" sz="1400" i="1" dirty="0" smtClean="0"/>
              <a:t>ț</a:t>
            </a:r>
            <a:r>
              <a:rPr lang="en-US" sz="1400" i="1" dirty="0" err="1" smtClean="0"/>
              <a:t>ie</a:t>
            </a:r>
            <a:r>
              <a:rPr lang="en-US" sz="1400" i="1" dirty="0" smtClean="0"/>
              <a:t> public</a:t>
            </a:r>
            <a:r>
              <a:rPr lang="ro-RO" sz="1400" i="1" dirty="0" smtClean="0"/>
              <a:t>ă</a:t>
            </a:r>
            <a:r>
              <a:rPr lang="en-US" sz="1400" i="1" dirty="0" smtClean="0"/>
              <a:t> </a:t>
            </a:r>
            <a:r>
              <a:rPr lang="ro-RO" sz="1400" i="1" dirty="0" err="1" smtClean="0"/>
              <a:t>ș</a:t>
            </a:r>
            <a:r>
              <a:rPr lang="en-US" sz="1400" i="1" dirty="0" err="1" smtClean="0"/>
              <a:t>i</a:t>
            </a:r>
            <a:r>
              <a:rPr lang="en-US" sz="1400" i="1" dirty="0" smtClean="0"/>
              <a:t> </a:t>
            </a:r>
            <a:r>
              <a:rPr lang="en-US" sz="1400" i="1" dirty="0" err="1"/>
              <a:t>sistem</a:t>
            </a:r>
            <a:r>
              <a:rPr lang="en-US" sz="1400" i="1" dirty="0"/>
              <a:t> </a:t>
            </a:r>
            <a:r>
              <a:rPr lang="en-US" sz="1400" i="1" dirty="0" err="1"/>
              <a:t>judiciar</a:t>
            </a:r>
            <a:r>
              <a:rPr lang="en-US" sz="1400" i="1" dirty="0"/>
              <a:t/>
            </a:r>
            <a:br>
              <a:rPr lang="en-US" sz="1400" i="1" dirty="0"/>
            </a:br>
            <a:r>
              <a:rPr lang="en-US" sz="1400" i="1" dirty="0" err="1"/>
              <a:t>eficiente</a:t>
            </a:r>
            <a:r>
              <a:rPr lang="ro-RO" sz="1400" dirty="0" smtClean="0"/>
              <a:t>, </a:t>
            </a:r>
            <a:r>
              <a:rPr lang="ro-RO" sz="1400" dirty="0"/>
              <a:t>obiectivul specific </a:t>
            </a:r>
            <a:r>
              <a:rPr lang="ro-RO" sz="1400" dirty="0" smtClean="0"/>
              <a:t>1.1 </a:t>
            </a:r>
            <a:r>
              <a:rPr lang="vi-VN" sz="1400" i="1" dirty="0"/>
              <a:t>Dezvoltarea și introducerea de sisteme și standarde comune în administrația publică ce optimizează procesele decizionale orientate către cetățeni și mediul de afaceri în concordanță cu S</a:t>
            </a:r>
            <a:r>
              <a:rPr lang="vi-VN" sz="1400" dirty="0"/>
              <a:t>CAP</a:t>
            </a:r>
            <a:br>
              <a:rPr lang="vi-VN" sz="1400" dirty="0"/>
            </a:br>
            <a:r>
              <a:rPr lang="en-US" sz="1400" dirty="0"/>
              <a:t/>
            </a:r>
            <a:br>
              <a:rPr lang="en-US" sz="1400" dirty="0"/>
            </a:br>
            <a:r>
              <a:rPr lang="ro-RO" sz="1400" dirty="0" smtClean="0"/>
              <a:t/>
            </a:r>
            <a:br>
              <a:rPr lang="ro-RO" sz="1400" dirty="0" smtClean="0"/>
            </a:br>
            <a:r>
              <a:rPr lang="ro-RO" sz="1400" dirty="0" smtClean="0"/>
              <a:t/>
            </a:r>
            <a:br>
              <a:rPr lang="ro-RO" sz="1400" dirty="0" smtClean="0"/>
            </a:br>
            <a:r>
              <a:rPr lang="ro-RO" sz="1500" dirty="0" smtClean="0"/>
              <a:t>Perioada de implementare a proiectului </a:t>
            </a:r>
            <a:r>
              <a:rPr lang="en-US" sz="1500" dirty="0" smtClean="0"/>
              <a:t>:</a:t>
            </a:r>
            <a:r>
              <a:rPr lang="ro-RO" sz="1500" dirty="0" smtClean="0"/>
              <a:t> </a:t>
            </a:r>
            <a:r>
              <a:rPr lang="ro-RO" sz="1500" b="1" i="1" dirty="0" smtClean="0"/>
              <a:t>09.09.2020 – 30.12.2023</a:t>
            </a:r>
            <a:r>
              <a:rPr lang="ro-RO" sz="1500" b="1" dirty="0" smtClean="0"/>
              <a:t> </a:t>
            </a:r>
            <a:r>
              <a:rPr lang="en-US" sz="1500" dirty="0" smtClean="0"/>
              <a:t/>
            </a:r>
            <a:br>
              <a:rPr lang="en-US" sz="1500" dirty="0" smtClean="0"/>
            </a:br>
            <a:r>
              <a:rPr lang="ro-RO" sz="1500" dirty="0" smtClean="0"/>
              <a:t/>
            </a:r>
            <a:br>
              <a:rPr lang="ro-RO" sz="1500" dirty="0" smtClean="0"/>
            </a:br>
            <a:r>
              <a:rPr lang="en-US" sz="1500" dirty="0" smtClean="0"/>
              <a:t/>
            </a:r>
            <a:br>
              <a:rPr lang="en-US" sz="1500" dirty="0" smtClean="0"/>
            </a:br>
            <a:r>
              <a:rPr lang="en-US" sz="1500" dirty="0" smtClean="0"/>
              <a:t>V</a:t>
            </a:r>
            <a:r>
              <a:rPr lang="ro-RO" sz="1500" dirty="0" err="1" smtClean="0"/>
              <a:t>aloare</a:t>
            </a:r>
            <a:r>
              <a:rPr lang="ro-RO" sz="1500" dirty="0" smtClean="0"/>
              <a:t> totală de </a:t>
            </a:r>
            <a:r>
              <a:rPr lang="ro-RO" sz="1500" b="1" dirty="0" smtClean="0"/>
              <a:t>28.600.747,23</a:t>
            </a:r>
            <a:r>
              <a:rPr lang="ro-RO" sz="1500" dirty="0" smtClean="0"/>
              <a:t> lei, din care </a:t>
            </a:r>
            <a:r>
              <a:rPr lang="ro-RO" sz="1500" b="1" dirty="0" smtClean="0"/>
              <a:t>22.633.067,94</a:t>
            </a:r>
            <a:r>
              <a:rPr lang="ro-RO" sz="1500" dirty="0" smtClean="0"/>
              <a:t> </a:t>
            </a:r>
            <a:r>
              <a:rPr lang="ro-RO" sz="1500" b="1" dirty="0" smtClean="0"/>
              <a:t>lei - </a:t>
            </a:r>
            <a:r>
              <a:rPr lang="ro-RO" sz="1500" dirty="0" smtClean="0"/>
              <a:t>asistenţă financiară nerambursabilă, </a:t>
            </a:r>
            <a:r>
              <a:rPr lang="ro-RO" sz="1500" b="1" dirty="0" smtClean="0"/>
              <a:t>4.316.237,75 lei</a:t>
            </a:r>
            <a:r>
              <a:rPr lang="ro-RO" sz="1500" dirty="0" smtClean="0"/>
              <a:t> - contribuția proprie, și </a:t>
            </a:r>
            <a:r>
              <a:rPr lang="ro-RO" sz="1500" b="1" dirty="0" smtClean="0"/>
              <a:t>1.615.441,54 lei -</a:t>
            </a:r>
            <a:r>
              <a:rPr lang="ro-RO" sz="1500" dirty="0" smtClean="0"/>
              <a:t> cheltuielii neeligibile.</a:t>
            </a:r>
            <a:r>
              <a:rPr lang="en-US" sz="1500" dirty="0" smtClean="0"/>
              <a:t/>
            </a:r>
            <a:br>
              <a:rPr lang="en-US" sz="1500" dirty="0" smtClean="0"/>
            </a:br>
            <a:r>
              <a:rPr lang="en-US" sz="1500" dirty="0" smtClean="0"/>
              <a:t/>
            </a:r>
            <a:br>
              <a:rPr lang="en-US" sz="1500" dirty="0" smtClean="0"/>
            </a:br>
            <a:endParaRPr lang="en-US" sz="1500" dirty="0"/>
          </a:p>
        </p:txBody>
      </p:sp>
    </p:spTree>
    <p:extLst>
      <p:ext uri="{BB962C8B-B14F-4D97-AF65-F5344CB8AC3E}">
        <p14:creationId xmlns:p14="http://schemas.microsoft.com/office/powerpoint/2010/main" val="3154016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a:extLst>
              <a:ext uri="{FF2B5EF4-FFF2-40B4-BE49-F238E27FC236}">
                <a16:creationId xmlns="" xmlns:a16="http://schemas.microsoft.com/office/drawing/2014/main" id="{88B02310-C15F-A3EB-0DB7-6D11191FCAA9}"/>
              </a:ext>
            </a:extLst>
          </p:cNvPr>
          <p:cNvPicPr>
            <a:picLocks noChangeAspect="1"/>
          </p:cNvPicPr>
          <p:nvPr/>
        </p:nvPicPr>
        <p:blipFill>
          <a:blip r:embed="rId3"/>
          <a:stretch>
            <a:fillRect/>
          </a:stretch>
        </p:blipFill>
        <p:spPr>
          <a:xfrm>
            <a:off x="-1523999" y="-140277"/>
            <a:ext cx="12191999" cy="5424054"/>
          </a:xfrm>
          <a:prstGeom prst="rect">
            <a:avLst/>
          </a:prstGeom>
        </p:spPr>
      </p:pic>
      <p:pic>
        <p:nvPicPr>
          <p:cNvPr id="2" name="Picture 1" descr="Header color">
            <a:extLst>
              <a:ext uri="{FF2B5EF4-FFF2-40B4-BE49-F238E27FC236}">
                <a16:creationId xmlns="" xmlns:a16="http://schemas.microsoft.com/office/drawing/2014/main" id="{ACA54E0C-AD33-4688-8E8B-55F4A7CB5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593" y="281571"/>
            <a:ext cx="6444814" cy="69063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55;p13"/>
          <p:cNvSpPr txBox="1">
            <a:spLocks noGrp="1"/>
          </p:cNvSpPr>
          <p:nvPr>
            <p:ph type="ctrTitle"/>
          </p:nvPr>
        </p:nvSpPr>
        <p:spPr>
          <a:xfrm>
            <a:off x="311150" y="1371600"/>
            <a:ext cx="8521700" cy="3117850"/>
          </a:xfrm>
          <a:prstGeom prst="rect">
            <a:avLst/>
          </a:prstGeom>
        </p:spPr>
        <p:txBody>
          <a:bodyPr spcFirstLastPara="1" wrap="square" lIns="91425" tIns="91425" rIns="91425" bIns="91425" anchor="t" anchorCtr="0">
            <a:noAutofit/>
          </a:bodyPr>
          <a:lstStyle/>
          <a:p>
            <a:r>
              <a:rPr lang="en-US" sz="1400" dirty="0" smtClean="0"/>
              <a:t/>
            </a:r>
            <a:br>
              <a:rPr lang="en-US" sz="1400" dirty="0" smtClean="0"/>
            </a:br>
            <a:r>
              <a:rPr lang="en-US" sz="1400" dirty="0" smtClean="0"/>
              <a:t/>
            </a:r>
            <a:br>
              <a:rPr lang="en-US" sz="1400" dirty="0" smtClean="0"/>
            </a:br>
            <a:r>
              <a:rPr lang="ro-RO" sz="1400" dirty="0" smtClean="0"/>
              <a:t/>
            </a:r>
            <a:br>
              <a:rPr lang="ro-RO" sz="1400" dirty="0" smtClean="0"/>
            </a:br>
            <a:r>
              <a:rPr lang="ro-RO" sz="1800" b="1" dirty="0"/>
              <a:t>Scopul acestui proiect </a:t>
            </a:r>
            <a:r>
              <a:rPr lang="en-US" sz="1800" b="1" dirty="0" smtClean="0"/>
              <a:t>a </a:t>
            </a:r>
            <a:r>
              <a:rPr lang="en-US" sz="1800" b="1" dirty="0" err="1" smtClean="0"/>
              <a:t>fost</a:t>
            </a:r>
            <a:r>
              <a:rPr lang="ro-RO" sz="1800" b="1" dirty="0" smtClean="0"/>
              <a:t> </a:t>
            </a:r>
            <a:r>
              <a:rPr lang="ro-RO" sz="1800" b="1" dirty="0"/>
              <a:t>de a implementa o soluție de arhivare electronică la nivelul Ministerului Finanțelor pentru îmbunătățirea interacțiunii cetățenilor și mediului de afaceri în vederea obținerii documentelor din arhiva proprie a instituției.</a:t>
            </a:r>
            <a:r>
              <a:rPr lang="en-US" sz="1800" dirty="0"/>
              <a:t/>
            </a:r>
            <a:br>
              <a:rPr lang="en-US" sz="1800" dirty="0"/>
            </a:br>
            <a:r>
              <a:rPr lang="ro-RO" sz="1500" dirty="0" smtClean="0"/>
              <a:t>.</a:t>
            </a:r>
            <a:r>
              <a:rPr lang="en-US" sz="1500" dirty="0" smtClean="0"/>
              <a:t/>
            </a:r>
            <a:br>
              <a:rPr lang="en-US" sz="1500" dirty="0" smtClean="0"/>
            </a:br>
            <a:r>
              <a:rPr lang="en-US" sz="1500" dirty="0" smtClean="0"/>
              <a:t/>
            </a:r>
            <a:br>
              <a:rPr lang="en-US" sz="1500" dirty="0" smtClean="0"/>
            </a:br>
            <a:endParaRPr lang="en-US" sz="1500" dirty="0"/>
          </a:p>
        </p:txBody>
      </p:sp>
    </p:spTree>
    <p:extLst>
      <p:ext uri="{BB962C8B-B14F-4D97-AF65-F5344CB8AC3E}">
        <p14:creationId xmlns:p14="http://schemas.microsoft.com/office/powerpoint/2010/main" val="2403844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a:extLst>
              <a:ext uri="{FF2B5EF4-FFF2-40B4-BE49-F238E27FC236}">
                <a16:creationId xmlns="" xmlns:a16="http://schemas.microsoft.com/office/drawing/2014/main" id="{88B02310-C15F-A3EB-0DB7-6D11191FCAA9}"/>
              </a:ext>
            </a:extLst>
          </p:cNvPr>
          <p:cNvPicPr>
            <a:picLocks noChangeAspect="1"/>
          </p:cNvPicPr>
          <p:nvPr/>
        </p:nvPicPr>
        <p:blipFill>
          <a:blip r:embed="rId3"/>
          <a:stretch>
            <a:fillRect/>
          </a:stretch>
        </p:blipFill>
        <p:spPr>
          <a:xfrm>
            <a:off x="-1524000" y="-140277"/>
            <a:ext cx="12191999" cy="5424054"/>
          </a:xfrm>
          <a:prstGeom prst="rect">
            <a:avLst/>
          </a:prstGeom>
        </p:spPr>
      </p:pic>
      <p:pic>
        <p:nvPicPr>
          <p:cNvPr id="2" name="Picture 1" descr="Header color">
            <a:extLst>
              <a:ext uri="{FF2B5EF4-FFF2-40B4-BE49-F238E27FC236}">
                <a16:creationId xmlns="" xmlns:a16="http://schemas.microsoft.com/office/drawing/2014/main" id="{ACA54E0C-AD33-4688-8E8B-55F4A7CB5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593" y="281571"/>
            <a:ext cx="6444814" cy="69063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55;p13"/>
          <p:cNvSpPr txBox="1">
            <a:spLocks noGrp="1"/>
          </p:cNvSpPr>
          <p:nvPr>
            <p:ph type="ctrTitle"/>
          </p:nvPr>
        </p:nvSpPr>
        <p:spPr>
          <a:xfrm>
            <a:off x="262659" y="744538"/>
            <a:ext cx="8521700" cy="4319298"/>
          </a:xfrm>
          <a:prstGeom prst="rect">
            <a:avLst/>
          </a:prstGeom>
        </p:spPr>
        <p:txBody>
          <a:bodyPr spcFirstLastPara="1" wrap="square" lIns="91425" tIns="91425" rIns="91425" bIns="91425" anchor="t" anchorCtr="0">
            <a:noAutofit/>
          </a:bodyPr>
          <a:lstStyle/>
          <a:p>
            <a:pPr algn="l"/>
            <a:r>
              <a:rPr lang="en-US" sz="1400" dirty="0" smtClean="0"/>
              <a:t/>
            </a:r>
            <a:br>
              <a:rPr lang="en-US" sz="1400" dirty="0" smtClean="0"/>
            </a:br>
            <a:r>
              <a:rPr lang="ro-RO" sz="1500" b="1" dirty="0" smtClean="0"/>
              <a:t>Rezultatele </a:t>
            </a:r>
            <a:r>
              <a:rPr lang="ro-RO" sz="1500" b="1" dirty="0"/>
              <a:t>obținute</a:t>
            </a:r>
            <a:r>
              <a:rPr lang="en-US" sz="1500" dirty="0"/>
              <a:t/>
            </a:r>
            <a:br>
              <a:rPr lang="en-US" sz="1500" dirty="0"/>
            </a:br>
            <a:r>
              <a:rPr lang="ro-RO" sz="1500" dirty="0"/>
              <a:t>Îmbunătățirea interacțiunii cetățenilor și mediului de afaceri cu administrația publică, prin modernizarea soluției de arhivare electronică a MF, în vederea obținerii documentelor din arhiva instituției.</a:t>
            </a:r>
            <a:r>
              <a:rPr lang="en-US" sz="1500" dirty="0"/>
              <a:t/>
            </a:r>
            <a:br>
              <a:rPr lang="en-US" sz="1500" dirty="0"/>
            </a:br>
            <a:r>
              <a:rPr lang="en-US" sz="1500" dirty="0" smtClean="0"/>
              <a:t>- </a:t>
            </a:r>
            <a:r>
              <a:rPr lang="ro-RO" sz="1500" b="1" dirty="0" smtClean="0"/>
              <a:t>Prin </a:t>
            </a:r>
            <a:r>
              <a:rPr lang="ro-RO" sz="1500" b="1" dirty="0"/>
              <a:t>soluția implementată se reduce povara administrativă pentru cetățeni și de afaceri astfel:</a:t>
            </a:r>
            <a:r>
              <a:rPr lang="en-US" sz="1500" dirty="0"/>
              <a:t/>
            </a:r>
            <a:br>
              <a:rPr lang="en-US" sz="1500" dirty="0"/>
            </a:br>
            <a:r>
              <a:rPr lang="ro-RO" sz="1500" dirty="0"/>
              <a:t>Crearea unui nou tip de document în arhivă se poate realiza în câteva minute.</a:t>
            </a:r>
            <a:r>
              <a:rPr lang="en-US" sz="1500" dirty="0"/>
              <a:t/>
            </a:r>
            <a:br>
              <a:rPr lang="en-US" sz="1500" dirty="0"/>
            </a:br>
            <a:r>
              <a:rPr lang="ro-RO" sz="1500" dirty="0"/>
              <a:t>Toate documentele din arhivă se semnează în conformitate cu legislația în vigoare.</a:t>
            </a:r>
            <a:r>
              <a:rPr lang="en-US" sz="1500" dirty="0"/>
              <a:t/>
            </a:r>
            <a:br>
              <a:rPr lang="en-US" sz="1500" dirty="0"/>
            </a:br>
            <a:r>
              <a:rPr lang="ro-RO" sz="1500" dirty="0"/>
              <a:t>Extragerea documentelor se face instant prin interfața arhivei sau prin sistemele externe care solicită documente.</a:t>
            </a:r>
            <a:r>
              <a:rPr lang="en-US" sz="1500" dirty="0"/>
              <a:t/>
            </a:r>
            <a:br>
              <a:rPr lang="en-US" sz="1500" dirty="0"/>
            </a:br>
            <a:r>
              <a:rPr lang="ro-RO" sz="1500" dirty="0"/>
              <a:t>Capacitatea de adăugare a documentelor este de aproximativ 80 de milioane de documente per zi </a:t>
            </a:r>
            <a:r>
              <a:rPr lang="en-US" sz="1500" dirty="0"/>
              <a:t/>
            </a:r>
            <a:br>
              <a:rPr lang="en-US" sz="1500" dirty="0"/>
            </a:br>
            <a:r>
              <a:rPr lang="ro-RO" sz="1500" dirty="0"/>
              <a:t>Funcționarea noii arhive în regim de înaltă disponibilitate de tip 24x7x 365.</a:t>
            </a:r>
            <a:r>
              <a:rPr lang="en-US" sz="1500" dirty="0"/>
              <a:t/>
            </a:r>
            <a:br>
              <a:rPr lang="en-US" sz="1500" dirty="0"/>
            </a:br>
            <a:r>
              <a:rPr lang="ro-RO" sz="1500" dirty="0"/>
              <a:t>Autentificarea se face criptat prin portalul </a:t>
            </a:r>
            <a:r>
              <a:rPr lang="ro-RO" sz="1500" dirty="0" err="1"/>
              <a:t>fiscnet.ro</a:t>
            </a:r>
            <a:r>
              <a:rPr lang="ro-RO" sz="1500" dirty="0"/>
              <a:t>.</a:t>
            </a:r>
            <a:r>
              <a:rPr lang="en-US" sz="1500" dirty="0"/>
              <a:t/>
            </a:r>
            <a:br>
              <a:rPr lang="en-US" sz="1500" dirty="0"/>
            </a:br>
            <a:r>
              <a:rPr lang="ro-RO" sz="1500" dirty="0"/>
              <a:t> </a:t>
            </a:r>
            <a:r>
              <a:rPr lang="en-US" sz="1500" dirty="0" smtClean="0"/>
              <a:t>- </a:t>
            </a:r>
            <a:r>
              <a:rPr lang="ro-RO" sz="1500" b="1" dirty="0" smtClean="0"/>
              <a:t>Reducerea </a:t>
            </a:r>
            <a:r>
              <a:rPr lang="ro-RO" sz="1500" b="1" dirty="0"/>
              <a:t>duratei de obținere de către beneficiari a documentelor solicitate de la 5-7 zile lucrătoare de la solicitare și 2 drumuri la ghișeu, la eliminarea deplasării la ghișeu și obținerea lor online</a:t>
            </a:r>
            <a:r>
              <a:rPr lang="ro-RO" sz="1500" dirty="0"/>
              <a:t>.</a:t>
            </a:r>
            <a:endParaRPr lang="en-US" sz="1500" dirty="0">
              <a:effectLst/>
            </a:endParaRPr>
          </a:p>
        </p:txBody>
      </p:sp>
    </p:spTree>
    <p:extLst>
      <p:ext uri="{BB962C8B-B14F-4D97-AF65-F5344CB8AC3E}">
        <p14:creationId xmlns:p14="http://schemas.microsoft.com/office/powerpoint/2010/main" val="1842547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4" name="Picture 3">
            <a:extLst>
              <a:ext uri="{FF2B5EF4-FFF2-40B4-BE49-F238E27FC236}">
                <a16:creationId xmlns="" xmlns:a16="http://schemas.microsoft.com/office/drawing/2014/main" id="{755DA9A2-B213-78F1-2599-8CC682F4048C}"/>
              </a:ext>
            </a:extLst>
          </p:cNvPr>
          <p:cNvPicPr>
            <a:picLocks noChangeAspect="1"/>
          </p:cNvPicPr>
          <p:nvPr/>
        </p:nvPicPr>
        <p:blipFill>
          <a:blip r:embed="rId3"/>
          <a:stretch>
            <a:fillRect/>
          </a:stretch>
        </p:blipFill>
        <p:spPr>
          <a:xfrm>
            <a:off x="-1523999" y="-140277"/>
            <a:ext cx="12191999" cy="5424054"/>
          </a:xfrm>
          <a:prstGeom prst="rect">
            <a:avLst/>
          </a:prstGeom>
        </p:spPr>
      </p:pic>
      <p:sp>
        <p:nvSpPr>
          <p:cNvPr id="60" name="Google Shape;60;p14"/>
          <p:cNvSpPr txBox="1">
            <a:spLocks noGrp="1"/>
          </p:cNvSpPr>
          <p:nvPr>
            <p:ph type="title"/>
          </p:nvPr>
        </p:nvSpPr>
        <p:spPr>
          <a:xfrm>
            <a:off x="329110" y="134365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Obiective atinse</a:t>
            </a:r>
            <a:endParaRPr dirty="0"/>
          </a:p>
        </p:txBody>
      </p:sp>
      <p:sp>
        <p:nvSpPr>
          <p:cNvPr id="61" name="Google Shape;61;p14"/>
          <p:cNvSpPr txBox="1">
            <a:spLocks noGrp="1"/>
          </p:cNvSpPr>
          <p:nvPr>
            <p:ph type="body" idx="1"/>
          </p:nvPr>
        </p:nvSpPr>
        <p:spPr>
          <a:xfrm>
            <a:off x="311700" y="2049517"/>
            <a:ext cx="8520600" cy="2519358"/>
          </a:xfrm>
          <a:prstGeom prst="rect">
            <a:avLst/>
          </a:prstGeom>
        </p:spPr>
        <p:txBody>
          <a:bodyPr spcFirstLastPara="1" wrap="square" lIns="91425" tIns="91425" rIns="91425" bIns="91425" anchor="t" anchorCtr="0">
            <a:normAutofit/>
          </a:bodyPr>
          <a:lstStyle/>
          <a:p>
            <a:pPr marL="495300" lvl="0" rtl="0">
              <a:lnSpc>
                <a:spcPct val="100000"/>
              </a:lnSpc>
              <a:spcBef>
                <a:spcPts val="600"/>
              </a:spcBef>
              <a:spcAft>
                <a:spcPts val="600"/>
              </a:spcAft>
              <a:buClr>
                <a:schemeClr val="dk1"/>
              </a:buClr>
              <a:buSzPts val="1200"/>
              <a:buFont typeface="+mj-lt"/>
              <a:buAutoNum type="arabicPeriod"/>
            </a:pPr>
            <a:r>
              <a:rPr lang="en" dirty="0">
                <a:solidFill>
                  <a:schemeClr val="tx1"/>
                </a:solidFill>
                <a:latin typeface="+mn-lt"/>
                <a:ea typeface="Roboto"/>
                <a:cs typeface="Roboto"/>
                <a:sym typeface="Roboto"/>
              </a:rPr>
              <a:t>Performanță și Scalabilitate</a:t>
            </a:r>
            <a:endParaRPr dirty="0">
              <a:solidFill>
                <a:schemeClr val="tx1"/>
              </a:solidFill>
              <a:latin typeface="+mn-lt"/>
              <a:ea typeface="Roboto"/>
              <a:cs typeface="Roboto"/>
              <a:sym typeface="Roboto"/>
            </a:endParaRPr>
          </a:p>
          <a:p>
            <a:pPr marL="495300" lvl="0" rtl="0">
              <a:lnSpc>
                <a:spcPct val="100000"/>
              </a:lnSpc>
              <a:spcBef>
                <a:spcPts val="600"/>
              </a:spcBef>
              <a:spcAft>
                <a:spcPts val="600"/>
              </a:spcAft>
              <a:buClr>
                <a:schemeClr val="dk1"/>
              </a:buClr>
              <a:buSzPts val="1200"/>
              <a:buFont typeface="+mj-lt"/>
              <a:buAutoNum type="arabicPeriod"/>
            </a:pPr>
            <a:r>
              <a:rPr lang="en" dirty="0">
                <a:solidFill>
                  <a:schemeClr val="tx1"/>
                </a:solidFill>
                <a:latin typeface="+mn-lt"/>
                <a:ea typeface="Roboto"/>
                <a:cs typeface="Roboto"/>
                <a:sym typeface="Roboto"/>
              </a:rPr>
              <a:t>Înaltă disponibilitate</a:t>
            </a:r>
            <a:endParaRPr dirty="0">
              <a:solidFill>
                <a:schemeClr val="tx1"/>
              </a:solidFill>
              <a:latin typeface="+mn-lt"/>
              <a:ea typeface="Roboto"/>
              <a:cs typeface="Roboto"/>
              <a:sym typeface="Roboto"/>
            </a:endParaRPr>
          </a:p>
          <a:p>
            <a:pPr marL="495300" lvl="0" rtl="0">
              <a:lnSpc>
                <a:spcPct val="100000"/>
              </a:lnSpc>
              <a:spcBef>
                <a:spcPts val="600"/>
              </a:spcBef>
              <a:spcAft>
                <a:spcPts val="600"/>
              </a:spcAft>
              <a:buClr>
                <a:schemeClr val="dk1"/>
              </a:buClr>
              <a:buSzPts val="1200"/>
              <a:buFont typeface="+mj-lt"/>
              <a:buAutoNum type="arabicPeriod"/>
            </a:pPr>
            <a:r>
              <a:rPr lang="en" dirty="0">
                <a:solidFill>
                  <a:schemeClr val="tx1"/>
                </a:solidFill>
                <a:latin typeface="+mn-lt"/>
                <a:ea typeface="Roboto"/>
                <a:cs typeface="Roboto"/>
                <a:sym typeface="Roboto"/>
              </a:rPr>
              <a:t>Securitate</a:t>
            </a:r>
            <a:endParaRPr dirty="0">
              <a:solidFill>
                <a:schemeClr val="tx1"/>
              </a:solidFill>
              <a:latin typeface="+mn-lt"/>
              <a:ea typeface="Roboto"/>
              <a:cs typeface="Roboto"/>
              <a:sym typeface="Roboto"/>
            </a:endParaRPr>
          </a:p>
          <a:p>
            <a:pPr marL="495300" lvl="0" rtl="0">
              <a:lnSpc>
                <a:spcPct val="100000"/>
              </a:lnSpc>
              <a:spcBef>
                <a:spcPts val="600"/>
              </a:spcBef>
              <a:spcAft>
                <a:spcPts val="600"/>
              </a:spcAft>
              <a:buClr>
                <a:schemeClr val="dk1"/>
              </a:buClr>
              <a:buSzPts val="1200"/>
              <a:buFont typeface="+mj-lt"/>
              <a:buAutoNum type="arabicPeriod"/>
            </a:pPr>
            <a:r>
              <a:rPr lang="en" dirty="0">
                <a:solidFill>
                  <a:schemeClr val="tx1"/>
                </a:solidFill>
                <a:latin typeface="+mn-lt"/>
                <a:ea typeface="Roboto"/>
                <a:cs typeface="Roboto"/>
                <a:sym typeface="Roboto"/>
              </a:rPr>
              <a:t>Administrare</a:t>
            </a:r>
            <a:endParaRPr dirty="0">
              <a:solidFill>
                <a:schemeClr val="tx1"/>
              </a:solidFill>
              <a:latin typeface="+mn-lt"/>
              <a:ea typeface="Roboto"/>
              <a:cs typeface="Roboto"/>
              <a:sym typeface="Roboto"/>
            </a:endParaRPr>
          </a:p>
          <a:p>
            <a:pPr marL="495300" lvl="0" rtl="0">
              <a:lnSpc>
                <a:spcPct val="100000"/>
              </a:lnSpc>
              <a:spcBef>
                <a:spcPts val="600"/>
              </a:spcBef>
              <a:spcAft>
                <a:spcPts val="600"/>
              </a:spcAft>
              <a:buClr>
                <a:schemeClr val="dk1"/>
              </a:buClr>
              <a:buSzPts val="1200"/>
              <a:buFont typeface="+mj-lt"/>
              <a:buAutoNum type="arabicPeriod"/>
            </a:pPr>
            <a:r>
              <a:rPr lang="en" dirty="0">
                <a:solidFill>
                  <a:schemeClr val="tx1"/>
                </a:solidFill>
                <a:latin typeface="+mn-lt"/>
                <a:ea typeface="Roboto"/>
                <a:cs typeface="Roboto"/>
                <a:sym typeface="Roboto"/>
              </a:rPr>
              <a:t>Flexibilitate</a:t>
            </a:r>
            <a:endParaRPr dirty="0">
              <a:solidFill>
                <a:schemeClr val="tx1"/>
              </a:solidFill>
              <a:latin typeface="+mn-lt"/>
              <a:ea typeface="Roboto"/>
              <a:cs typeface="Roboto"/>
              <a:sym typeface="Roboto"/>
            </a:endParaRPr>
          </a:p>
        </p:txBody>
      </p:sp>
      <p:pic>
        <p:nvPicPr>
          <p:cNvPr id="3" name="Picture 2" descr="Header color">
            <a:extLst>
              <a:ext uri="{FF2B5EF4-FFF2-40B4-BE49-F238E27FC236}">
                <a16:creationId xmlns="" xmlns:a16="http://schemas.microsoft.com/office/drawing/2014/main" id="{DD0D99C5-6400-7E22-FEC2-BEDE7074B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593" y="281571"/>
            <a:ext cx="6444814" cy="690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4" name="Picture 3">
            <a:extLst>
              <a:ext uri="{FF2B5EF4-FFF2-40B4-BE49-F238E27FC236}">
                <a16:creationId xmlns="" xmlns:a16="http://schemas.microsoft.com/office/drawing/2014/main" id="{7A102B91-E3B0-7FC1-B42D-8BA6C7D23593}"/>
              </a:ext>
            </a:extLst>
          </p:cNvPr>
          <p:cNvPicPr>
            <a:picLocks noChangeAspect="1"/>
          </p:cNvPicPr>
          <p:nvPr/>
        </p:nvPicPr>
        <p:blipFill>
          <a:blip r:embed="rId3"/>
          <a:stretch>
            <a:fillRect/>
          </a:stretch>
        </p:blipFill>
        <p:spPr>
          <a:xfrm>
            <a:off x="-1523999" y="-140277"/>
            <a:ext cx="12191999" cy="5424054"/>
          </a:xfrm>
          <a:prstGeom prst="rect">
            <a:avLst/>
          </a:prstGeom>
        </p:spPr>
      </p:pic>
      <p:sp>
        <p:nvSpPr>
          <p:cNvPr id="66" name="Google Shape;66;p15"/>
          <p:cNvSpPr txBox="1">
            <a:spLocks noGrp="1"/>
          </p:cNvSpPr>
          <p:nvPr>
            <p:ph type="title"/>
          </p:nvPr>
        </p:nvSpPr>
        <p:spPr>
          <a:xfrm>
            <a:off x="311700" y="113566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Performanță și Scalabilitate</a:t>
            </a:r>
            <a:endParaRPr dirty="0"/>
          </a:p>
        </p:txBody>
      </p:sp>
      <p:sp>
        <p:nvSpPr>
          <p:cNvPr id="67" name="Google Shape;67;p15"/>
          <p:cNvSpPr txBox="1">
            <a:spLocks noGrp="1"/>
          </p:cNvSpPr>
          <p:nvPr>
            <p:ph type="body" idx="1"/>
          </p:nvPr>
        </p:nvSpPr>
        <p:spPr>
          <a:xfrm>
            <a:off x="311700" y="1844565"/>
            <a:ext cx="8520600" cy="2724309"/>
          </a:xfrm>
          <a:prstGeom prst="rect">
            <a:avLst/>
          </a:prstGeom>
        </p:spPr>
        <p:txBody>
          <a:bodyPr spcFirstLastPara="1" wrap="square" lIns="91425" tIns="91425" rIns="91425" bIns="91425" anchor="t" anchorCtr="0">
            <a:normAutofit fontScale="85000" lnSpcReduction="10000"/>
          </a:bodyPr>
          <a:lstStyle/>
          <a:p>
            <a:pPr marL="457200" lvl="0" indent="-334327" algn="just" rtl="0">
              <a:spcBef>
                <a:spcPts val="0"/>
              </a:spcBef>
              <a:spcAft>
                <a:spcPts val="0"/>
              </a:spcAft>
              <a:buSzPct val="100000"/>
              <a:buAutoNum type="arabicPeriod"/>
            </a:pPr>
            <a:r>
              <a:rPr lang="en" dirty="0">
                <a:solidFill>
                  <a:schemeClr val="tx1"/>
                </a:solidFill>
              </a:rPr>
              <a:t>Dispozitive hardware criptografice (HSM) de înaltă performanță pentru semnarea legală a documentelor cu o performanță </a:t>
            </a:r>
            <a:r>
              <a:rPr lang="en" u="sng" dirty="0">
                <a:solidFill>
                  <a:schemeClr val="tx1"/>
                </a:solidFill>
              </a:rPr>
              <a:t>testată</a:t>
            </a:r>
            <a:r>
              <a:rPr lang="en" dirty="0">
                <a:solidFill>
                  <a:schemeClr val="tx1"/>
                </a:solidFill>
              </a:rPr>
              <a:t> de </a:t>
            </a:r>
            <a:r>
              <a:rPr lang="en">
                <a:solidFill>
                  <a:schemeClr val="tx1"/>
                </a:solidFill>
              </a:rPr>
              <a:t>aproximativ </a:t>
            </a:r>
            <a:r>
              <a:rPr lang="en" u="sng" smtClean="0">
                <a:solidFill>
                  <a:schemeClr val="tx1"/>
                </a:solidFill>
              </a:rPr>
              <a:t>2.500 </a:t>
            </a:r>
            <a:r>
              <a:rPr lang="en" u="sng" dirty="0">
                <a:solidFill>
                  <a:schemeClr val="tx1"/>
                </a:solidFill>
              </a:rPr>
              <a:t>semnături pe secundă</a:t>
            </a:r>
            <a:r>
              <a:rPr lang="en" dirty="0">
                <a:solidFill>
                  <a:schemeClr val="tx1"/>
                </a:solidFill>
              </a:rPr>
              <a:t>.</a:t>
            </a:r>
            <a:endParaRPr dirty="0">
              <a:solidFill>
                <a:schemeClr val="tx1"/>
              </a:solidFill>
            </a:endParaRPr>
          </a:p>
          <a:p>
            <a:pPr marL="457200" lvl="0" indent="-334327" algn="just" rtl="0">
              <a:spcBef>
                <a:spcPts val="0"/>
              </a:spcBef>
              <a:spcAft>
                <a:spcPts val="0"/>
              </a:spcAft>
              <a:buSzPct val="100000"/>
              <a:buAutoNum type="arabicPeriod"/>
            </a:pPr>
            <a:r>
              <a:rPr lang="en" dirty="0">
                <a:solidFill>
                  <a:schemeClr val="tx1"/>
                </a:solidFill>
              </a:rPr>
              <a:t>Rețea </a:t>
            </a:r>
            <a:r>
              <a:rPr lang="en" dirty="0" smtClean="0">
                <a:solidFill>
                  <a:schemeClr val="tx1"/>
                </a:solidFill>
              </a:rPr>
              <a:t>pentru </a:t>
            </a:r>
            <a:r>
              <a:rPr lang="en" dirty="0">
                <a:solidFill>
                  <a:schemeClr val="tx1"/>
                </a:solidFill>
              </a:rPr>
              <a:t>transferul rapid al documentelor și latență scăzută.</a:t>
            </a:r>
            <a:endParaRPr dirty="0">
              <a:solidFill>
                <a:schemeClr val="tx1"/>
              </a:solidFill>
            </a:endParaRPr>
          </a:p>
          <a:p>
            <a:pPr marL="457200" lvl="0" indent="-334327" algn="just" rtl="0">
              <a:spcBef>
                <a:spcPts val="0"/>
              </a:spcBef>
              <a:spcAft>
                <a:spcPts val="0"/>
              </a:spcAft>
              <a:buSzPct val="100000"/>
              <a:buAutoNum type="arabicPeriod"/>
            </a:pPr>
            <a:r>
              <a:rPr lang="en" dirty="0">
                <a:solidFill>
                  <a:schemeClr val="tx1"/>
                </a:solidFill>
              </a:rPr>
              <a:t>Stocare de mare capacitate pentru petabytes de documente folosind tehnologia S3.</a:t>
            </a:r>
            <a:endParaRPr dirty="0">
              <a:solidFill>
                <a:schemeClr val="tx1"/>
              </a:solidFill>
            </a:endParaRPr>
          </a:p>
          <a:p>
            <a:pPr marL="457200" lvl="0" indent="-334327" algn="just" rtl="0">
              <a:spcBef>
                <a:spcPts val="0"/>
              </a:spcBef>
              <a:spcAft>
                <a:spcPts val="0"/>
              </a:spcAft>
              <a:buSzPct val="100000"/>
              <a:buAutoNum type="arabicPeriod"/>
            </a:pPr>
            <a:r>
              <a:rPr lang="en" dirty="0">
                <a:solidFill>
                  <a:schemeClr val="tx1"/>
                </a:solidFill>
              </a:rPr>
              <a:t>SIAEL rulează în paralel pe 6 noduri în fiecare locație (scalabilitate pe orizontală).</a:t>
            </a:r>
            <a:endParaRPr dirty="0">
              <a:solidFill>
                <a:schemeClr val="tx1"/>
              </a:solidFill>
            </a:endParaRPr>
          </a:p>
          <a:p>
            <a:pPr marL="0" lvl="0" indent="0" algn="just" rtl="0">
              <a:spcBef>
                <a:spcPts val="1200"/>
              </a:spcBef>
              <a:spcAft>
                <a:spcPts val="0"/>
              </a:spcAft>
              <a:buNone/>
            </a:pPr>
            <a:r>
              <a:rPr lang="en" dirty="0">
                <a:solidFill>
                  <a:schemeClr val="tx1"/>
                </a:solidFill>
              </a:rPr>
              <a:t>Capacitatea rezultată este de:</a:t>
            </a:r>
            <a:endParaRPr dirty="0">
              <a:solidFill>
                <a:schemeClr val="tx1"/>
              </a:solidFill>
            </a:endParaRPr>
          </a:p>
          <a:p>
            <a:pPr marL="457200" lvl="0" indent="-334327" algn="just" rtl="0">
              <a:spcBef>
                <a:spcPts val="1200"/>
              </a:spcBef>
              <a:spcAft>
                <a:spcPts val="0"/>
              </a:spcAft>
              <a:buSzPct val="100000"/>
              <a:buAutoNum type="arabicPeriod"/>
            </a:pPr>
            <a:r>
              <a:rPr lang="en" dirty="0">
                <a:solidFill>
                  <a:schemeClr val="tx1"/>
                </a:solidFill>
              </a:rPr>
              <a:t>Adăugare </a:t>
            </a:r>
            <a:r>
              <a:rPr lang="en" u="sng" dirty="0">
                <a:solidFill>
                  <a:schemeClr val="tx1"/>
                </a:solidFill>
              </a:rPr>
              <a:t>80 de milioane de documente pe zi</a:t>
            </a:r>
            <a:r>
              <a:rPr lang="en" dirty="0">
                <a:solidFill>
                  <a:schemeClr val="tx1"/>
                </a:solidFill>
              </a:rPr>
              <a:t>.</a:t>
            </a:r>
            <a:endParaRPr dirty="0">
              <a:solidFill>
                <a:schemeClr val="tx1"/>
              </a:solidFill>
            </a:endParaRPr>
          </a:p>
          <a:p>
            <a:pPr marL="457200" lvl="0" indent="-334327" algn="just" rtl="0">
              <a:spcBef>
                <a:spcPts val="0"/>
              </a:spcBef>
              <a:spcAft>
                <a:spcPts val="0"/>
              </a:spcAft>
              <a:buSzPct val="100000"/>
              <a:buAutoNum type="arabicPeriod"/>
            </a:pPr>
            <a:r>
              <a:rPr lang="en" dirty="0">
                <a:solidFill>
                  <a:schemeClr val="tx1"/>
                </a:solidFill>
              </a:rPr>
              <a:t>Citire </a:t>
            </a:r>
            <a:r>
              <a:rPr lang="en" u="sng" dirty="0">
                <a:solidFill>
                  <a:schemeClr val="tx1"/>
                </a:solidFill>
              </a:rPr>
              <a:t>120 de milioane de documente pe zi</a:t>
            </a:r>
            <a:r>
              <a:rPr lang="en" dirty="0">
                <a:solidFill>
                  <a:schemeClr val="tx1"/>
                </a:solidFill>
              </a:rPr>
              <a:t>.</a:t>
            </a:r>
            <a:endParaRPr dirty="0">
              <a:solidFill>
                <a:schemeClr val="tx1"/>
              </a:solidFill>
            </a:endParaRPr>
          </a:p>
          <a:p>
            <a:pPr marL="0" lvl="0" indent="0" algn="just" rtl="0">
              <a:spcBef>
                <a:spcPts val="1200"/>
              </a:spcBef>
              <a:spcAft>
                <a:spcPts val="1200"/>
              </a:spcAft>
              <a:buNone/>
            </a:pPr>
            <a:endParaRPr dirty="0"/>
          </a:p>
        </p:txBody>
      </p:sp>
      <p:pic>
        <p:nvPicPr>
          <p:cNvPr id="2" name="Picture 1" descr="Header color">
            <a:extLst>
              <a:ext uri="{FF2B5EF4-FFF2-40B4-BE49-F238E27FC236}">
                <a16:creationId xmlns="" xmlns:a16="http://schemas.microsoft.com/office/drawing/2014/main" id="{3EAABE71-E51E-EA5D-2CED-6B179718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593" y="281571"/>
            <a:ext cx="6444814" cy="690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Picture 1">
            <a:extLst>
              <a:ext uri="{FF2B5EF4-FFF2-40B4-BE49-F238E27FC236}">
                <a16:creationId xmlns="" xmlns:a16="http://schemas.microsoft.com/office/drawing/2014/main" id="{C5601D89-0073-9333-A71A-5BF89EF4B03A}"/>
              </a:ext>
            </a:extLst>
          </p:cNvPr>
          <p:cNvPicPr>
            <a:picLocks noChangeAspect="1"/>
          </p:cNvPicPr>
          <p:nvPr/>
        </p:nvPicPr>
        <p:blipFill>
          <a:blip r:embed="rId3"/>
          <a:stretch>
            <a:fillRect/>
          </a:stretch>
        </p:blipFill>
        <p:spPr>
          <a:xfrm>
            <a:off x="-1523999" y="-140277"/>
            <a:ext cx="12191999" cy="5424054"/>
          </a:xfrm>
          <a:prstGeom prst="rect">
            <a:avLst/>
          </a:prstGeom>
        </p:spPr>
      </p:pic>
      <p:sp>
        <p:nvSpPr>
          <p:cNvPr id="72" name="Google Shape;72;p16"/>
          <p:cNvSpPr txBox="1">
            <a:spLocks noGrp="1"/>
          </p:cNvSpPr>
          <p:nvPr>
            <p:ph type="title"/>
          </p:nvPr>
        </p:nvSpPr>
        <p:spPr>
          <a:xfrm>
            <a:off x="311700" y="127680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Securitate</a:t>
            </a:r>
            <a:endParaRPr dirty="0"/>
          </a:p>
        </p:txBody>
      </p:sp>
      <p:sp>
        <p:nvSpPr>
          <p:cNvPr id="73" name="Google Shape;73;p16"/>
          <p:cNvSpPr txBox="1">
            <a:spLocks noGrp="1"/>
          </p:cNvSpPr>
          <p:nvPr>
            <p:ph type="body" idx="1"/>
          </p:nvPr>
        </p:nvSpPr>
        <p:spPr>
          <a:xfrm>
            <a:off x="311700" y="1991709"/>
            <a:ext cx="8520600" cy="2577165"/>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dirty="0">
                <a:solidFill>
                  <a:schemeClr val="tx1"/>
                </a:solidFill>
              </a:rPr>
              <a:t>Comunicație criptată SSL end-to-end.</a:t>
            </a:r>
            <a:endParaRPr dirty="0">
              <a:solidFill>
                <a:schemeClr val="tx1"/>
              </a:solidFill>
            </a:endParaRPr>
          </a:p>
          <a:p>
            <a:pPr marL="457200" lvl="0" indent="-342900" algn="l" rtl="0">
              <a:spcBef>
                <a:spcPts val="0"/>
              </a:spcBef>
              <a:spcAft>
                <a:spcPts val="0"/>
              </a:spcAft>
              <a:buSzPts val="1800"/>
              <a:buAutoNum type="arabicPeriod"/>
            </a:pPr>
            <a:r>
              <a:rPr lang="en" dirty="0">
                <a:solidFill>
                  <a:schemeClr val="tx1"/>
                </a:solidFill>
              </a:rPr>
              <a:t>Multiple metode de autentificare securizate:</a:t>
            </a:r>
            <a:endParaRPr dirty="0">
              <a:solidFill>
                <a:schemeClr val="tx1"/>
              </a:solidFill>
            </a:endParaRPr>
          </a:p>
          <a:p>
            <a:pPr marL="457200" lvl="0" indent="-342900" algn="l" rtl="0">
              <a:spcBef>
                <a:spcPts val="0"/>
              </a:spcBef>
              <a:spcAft>
                <a:spcPts val="0"/>
              </a:spcAft>
              <a:buSzPts val="1800"/>
              <a:buAutoNum type="arabicPeriod"/>
            </a:pPr>
            <a:r>
              <a:rPr lang="en" dirty="0" smtClean="0">
                <a:solidFill>
                  <a:schemeClr val="tx1"/>
                </a:solidFill>
              </a:rPr>
              <a:t>Controlul </a:t>
            </a:r>
            <a:r>
              <a:rPr lang="en" dirty="0">
                <a:solidFill>
                  <a:schemeClr val="tx1"/>
                </a:solidFill>
              </a:rPr>
              <a:t>centralizat al securității.</a:t>
            </a:r>
            <a:endParaRPr dirty="0">
              <a:solidFill>
                <a:schemeClr val="tx1"/>
              </a:solidFill>
            </a:endParaRPr>
          </a:p>
          <a:p>
            <a:pPr marL="457200" lvl="0" indent="-342900" algn="l" rtl="0">
              <a:spcBef>
                <a:spcPts val="0"/>
              </a:spcBef>
              <a:spcAft>
                <a:spcPts val="0"/>
              </a:spcAft>
              <a:buSzPts val="1800"/>
              <a:buAutoNum type="arabicPeriod"/>
            </a:pPr>
            <a:r>
              <a:rPr lang="en" dirty="0">
                <a:solidFill>
                  <a:schemeClr val="tx1"/>
                </a:solidFill>
              </a:rPr>
              <a:t>Controlul rafinat al drepturilor până la nivel de utilizator și/sau tip de document.</a:t>
            </a:r>
            <a:endParaRPr dirty="0">
              <a:solidFill>
                <a:schemeClr val="tx1"/>
              </a:solidFill>
            </a:endParaRPr>
          </a:p>
        </p:txBody>
      </p:sp>
      <p:pic>
        <p:nvPicPr>
          <p:cNvPr id="3" name="Picture 2" descr="Header color">
            <a:extLst>
              <a:ext uri="{FF2B5EF4-FFF2-40B4-BE49-F238E27FC236}">
                <a16:creationId xmlns="" xmlns:a16="http://schemas.microsoft.com/office/drawing/2014/main" id="{AAD471BA-55A1-7146-3E7F-9532298935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593" y="281571"/>
            <a:ext cx="6444814" cy="690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2" name="Picture 1">
            <a:extLst>
              <a:ext uri="{FF2B5EF4-FFF2-40B4-BE49-F238E27FC236}">
                <a16:creationId xmlns="" xmlns:a16="http://schemas.microsoft.com/office/drawing/2014/main" id="{E8CA6641-2B18-E3AF-E8AD-87FE98E02064}"/>
              </a:ext>
            </a:extLst>
          </p:cNvPr>
          <p:cNvPicPr>
            <a:picLocks noChangeAspect="1"/>
          </p:cNvPicPr>
          <p:nvPr/>
        </p:nvPicPr>
        <p:blipFill>
          <a:blip r:embed="rId3"/>
          <a:stretch>
            <a:fillRect/>
          </a:stretch>
        </p:blipFill>
        <p:spPr>
          <a:xfrm>
            <a:off x="-1523999" y="-140277"/>
            <a:ext cx="12191999" cy="5424054"/>
          </a:xfrm>
          <a:prstGeom prst="rect">
            <a:avLst/>
          </a:prstGeom>
        </p:spPr>
      </p:pic>
      <p:sp>
        <p:nvSpPr>
          <p:cNvPr id="78" name="Google Shape;78;p17"/>
          <p:cNvSpPr txBox="1">
            <a:spLocks noGrp="1"/>
          </p:cNvSpPr>
          <p:nvPr>
            <p:ph type="title"/>
          </p:nvPr>
        </p:nvSpPr>
        <p:spPr>
          <a:xfrm>
            <a:off x="311700" y="126104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Înaltă disponibilitate</a:t>
            </a:r>
            <a:endParaRPr dirty="0"/>
          </a:p>
        </p:txBody>
      </p:sp>
      <p:sp>
        <p:nvSpPr>
          <p:cNvPr id="79" name="Google Shape;79;p17"/>
          <p:cNvSpPr txBox="1">
            <a:spLocks noGrp="1"/>
          </p:cNvSpPr>
          <p:nvPr>
            <p:ph type="body" idx="1"/>
          </p:nvPr>
        </p:nvSpPr>
        <p:spPr>
          <a:xfrm>
            <a:off x="311700" y="1975945"/>
            <a:ext cx="8520600" cy="259293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dirty="0">
                <a:solidFill>
                  <a:schemeClr val="tx1"/>
                </a:solidFill>
              </a:rPr>
              <a:t>Arhiva funcționează în două locații independente:</a:t>
            </a:r>
            <a:endParaRPr dirty="0">
              <a:solidFill>
                <a:schemeClr val="tx1"/>
              </a:solidFill>
            </a:endParaRPr>
          </a:p>
          <a:p>
            <a:pPr marL="457200" lvl="0" indent="-342900" algn="l" rtl="0">
              <a:spcBef>
                <a:spcPts val="1200"/>
              </a:spcBef>
              <a:spcAft>
                <a:spcPts val="0"/>
              </a:spcAft>
              <a:buSzPts val="1800"/>
              <a:buAutoNum type="arabicPeriod"/>
            </a:pPr>
            <a:r>
              <a:rPr lang="en" dirty="0">
                <a:solidFill>
                  <a:schemeClr val="tx1"/>
                </a:solidFill>
              </a:rPr>
              <a:t>Toate echipamentele din componența SIAEL sunt dublate în cele două locații </a:t>
            </a:r>
            <a:r>
              <a:rPr lang="en" dirty="0" smtClean="0">
                <a:solidFill>
                  <a:schemeClr val="tx1"/>
                </a:solidFill>
              </a:rPr>
              <a:t>(</a:t>
            </a:r>
            <a:r>
              <a:rPr lang="ro-RO" dirty="0" smtClean="0">
                <a:solidFill>
                  <a:schemeClr val="tx1"/>
                </a:solidFill>
              </a:rPr>
              <a:t>Centrul primar și centrul secundar de date)</a:t>
            </a:r>
            <a:endParaRPr dirty="0">
              <a:solidFill>
                <a:schemeClr val="tx1"/>
              </a:solidFill>
            </a:endParaRPr>
          </a:p>
          <a:p>
            <a:pPr marL="457200" lvl="0" indent="-342900" algn="l" rtl="0">
              <a:spcBef>
                <a:spcPts val="0"/>
              </a:spcBef>
              <a:spcAft>
                <a:spcPts val="0"/>
              </a:spcAft>
              <a:buSzPts val="1800"/>
              <a:buAutoNum type="arabicPeriod"/>
            </a:pPr>
            <a:r>
              <a:rPr lang="en" dirty="0">
                <a:solidFill>
                  <a:schemeClr val="tx1"/>
                </a:solidFill>
              </a:rPr>
              <a:t>SIAEL sincronizează permanent datele între ambele locații astfel în cazul unui dezastru la una din locații comutarea se poate realiza în câteva minute.</a:t>
            </a:r>
            <a:endParaRPr dirty="0">
              <a:solidFill>
                <a:schemeClr val="tx1"/>
              </a:solidFill>
            </a:endParaRPr>
          </a:p>
          <a:p>
            <a:pPr marL="0" lvl="0" indent="0" algn="l" rtl="0">
              <a:spcBef>
                <a:spcPts val="1200"/>
              </a:spcBef>
              <a:spcAft>
                <a:spcPts val="0"/>
              </a:spcAft>
              <a:buNone/>
            </a:pPr>
            <a:r>
              <a:rPr lang="en" dirty="0">
                <a:solidFill>
                  <a:schemeClr val="tx1"/>
                </a:solidFill>
              </a:rPr>
              <a:t>Fiecare locație la rândul său funcționează în mod de înaltă disponibilitate:</a:t>
            </a:r>
            <a:endParaRPr dirty="0">
              <a:solidFill>
                <a:schemeClr val="tx1"/>
              </a:solidFill>
            </a:endParaRPr>
          </a:p>
          <a:p>
            <a:pPr marL="457200" lvl="0" indent="-342900" algn="l" rtl="0">
              <a:spcBef>
                <a:spcPts val="1200"/>
              </a:spcBef>
              <a:spcAft>
                <a:spcPts val="0"/>
              </a:spcAft>
              <a:buSzPts val="1800"/>
              <a:buAutoNum type="arabicPeriod"/>
            </a:pPr>
            <a:r>
              <a:rPr lang="en" dirty="0">
                <a:solidFill>
                  <a:schemeClr val="tx1"/>
                </a:solidFill>
              </a:rPr>
              <a:t>SIAEL funcționează în paralel pe 6 noduri conectate într-un load-balancer hardware de înaltă performanță.</a:t>
            </a:r>
            <a:endParaRPr dirty="0">
              <a:solidFill>
                <a:schemeClr val="tx1"/>
              </a:solidFill>
            </a:endParaRPr>
          </a:p>
        </p:txBody>
      </p:sp>
      <p:pic>
        <p:nvPicPr>
          <p:cNvPr id="3" name="Picture 2" descr="Header color">
            <a:extLst>
              <a:ext uri="{FF2B5EF4-FFF2-40B4-BE49-F238E27FC236}">
                <a16:creationId xmlns="" xmlns:a16="http://schemas.microsoft.com/office/drawing/2014/main" id="{C92312C3-B00B-AC93-7576-F5E1124EF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593" y="281571"/>
            <a:ext cx="6444814" cy="690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2" name="Picture 1">
            <a:extLst>
              <a:ext uri="{FF2B5EF4-FFF2-40B4-BE49-F238E27FC236}">
                <a16:creationId xmlns="" xmlns:a16="http://schemas.microsoft.com/office/drawing/2014/main" id="{FA6B8D56-88B8-DB14-F87D-D06858B05F9B}"/>
              </a:ext>
            </a:extLst>
          </p:cNvPr>
          <p:cNvPicPr>
            <a:picLocks noChangeAspect="1"/>
          </p:cNvPicPr>
          <p:nvPr/>
        </p:nvPicPr>
        <p:blipFill>
          <a:blip r:embed="rId3"/>
          <a:stretch>
            <a:fillRect/>
          </a:stretch>
        </p:blipFill>
        <p:spPr>
          <a:xfrm>
            <a:off x="-1523999" y="-140277"/>
            <a:ext cx="12191999" cy="5424054"/>
          </a:xfrm>
          <a:prstGeom prst="rect">
            <a:avLst/>
          </a:prstGeom>
        </p:spPr>
      </p:pic>
      <p:sp>
        <p:nvSpPr>
          <p:cNvPr id="84" name="Google Shape;84;p18"/>
          <p:cNvSpPr txBox="1">
            <a:spLocks noGrp="1"/>
          </p:cNvSpPr>
          <p:nvPr>
            <p:ph type="title"/>
          </p:nvPr>
        </p:nvSpPr>
        <p:spPr>
          <a:xfrm>
            <a:off x="311700" y="121228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Flexibilitate</a:t>
            </a:r>
            <a:endParaRPr dirty="0"/>
          </a:p>
        </p:txBody>
      </p:sp>
      <p:sp>
        <p:nvSpPr>
          <p:cNvPr id="85" name="Google Shape;85;p18"/>
          <p:cNvSpPr txBox="1">
            <a:spLocks noGrp="1"/>
          </p:cNvSpPr>
          <p:nvPr>
            <p:ph type="body" idx="1"/>
          </p:nvPr>
        </p:nvSpPr>
        <p:spPr>
          <a:xfrm>
            <a:off x="311700" y="2175641"/>
            <a:ext cx="8520600" cy="2317034"/>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tx1"/>
                </a:solidFill>
              </a:rPr>
              <a:t>Sistemul SIAEL permite extragerea documentelor (securizat) pe două căi:</a:t>
            </a:r>
            <a:endParaRPr dirty="0">
              <a:solidFill>
                <a:schemeClr val="tx1"/>
              </a:solidFill>
            </a:endParaRPr>
          </a:p>
          <a:p>
            <a:pPr marL="457200" lvl="0" indent="-342900" algn="l" rtl="0">
              <a:spcBef>
                <a:spcPts val="1200"/>
              </a:spcBef>
              <a:spcAft>
                <a:spcPts val="0"/>
              </a:spcAft>
              <a:buSzPts val="1800"/>
              <a:buAutoNum type="arabicPeriod"/>
            </a:pPr>
            <a:r>
              <a:rPr lang="en" dirty="0">
                <a:solidFill>
                  <a:schemeClr val="tx1"/>
                </a:solidFill>
              </a:rPr>
              <a:t>Prin interfața SIAEL - pentru utilizatorii fiscnet.ro.</a:t>
            </a:r>
            <a:endParaRPr dirty="0">
              <a:solidFill>
                <a:schemeClr val="tx1"/>
              </a:solidFill>
            </a:endParaRPr>
          </a:p>
          <a:p>
            <a:pPr marL="457200" lvl="0" indent="-342900" algn="l" rtl="0">
              <a:spcBef>
                <a:spcPts val="0"/>
              </a:spcBef>
              <a:spcAft>
                <a:spcPts val="0"/>
              </a:spcAft>
              <a:buSzPts val="1800"/>
              <a:buAutoNum type="arabicPeriod"/>
            </a:pPr>
            <a:r>
              <a:rPr lang="en" dirty="0">
                <a:solidFill>
                  <a:schemeClr val="tx1"/>
                </a:solidFill>
              </a:rPr>
              <a:t>Prin API REST - pentru sisteme care consumă sau produc documente din interiorul MF/ANAF.</a:t>
            </a:r>
            <a:endParaRPr dirty="0">
              <a:solidFill>
                <a:schemeClr val="tx1"/>
              </a:solidFill>
            </a:endParaRPr>
          </a:p>
          <a:p>
            <a:pPr marL="0" lvl="0" indent="0" algn="l" rtl="0">
              <a:spcBef>
                <a:spcPts val="1200"/>
              </a:spcBef>
              <a:spcAft>
                <a:spcPts val="1200"/>
              </a:spcAft>
              <a:buNone/>
            </a:pPr>
            <a:endParaRPr dirty="0"/>
          </a:p>
        </p:txBody>
      </p:sp>
      <p:pic>
        <p:nvPicPr>
          <p:cNvPr id="3" name="Picture 2" descr="Header color">
            <a:extLst>
              <a:ext uri="{FF2B5EF4-FFF2-40B4-BE49-F238E27FC236}">
                <a16:creationId xmlns="" xmlns:a16="http://schemas.microsoft.com/office/drawing/2014/main" id="{2E56CC83-0C06-AE37-90EF-072DBD411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593" y="281571"/>
            <a:ext cx="6444814" cy="690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3977</TotalTime>
  <Words>373</Words>
  <Application>Microsoft Office PowerPoint</Application>
  <PresentationFormat>On-screen Show (16:9)</PresentationFormat>
  <Paragraphs>46</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Roboto</vt:lpstr>
      <vt:lpstr>Simple Light</vt:lpstr>
      <vt:lpstr>Conferința de închidere a proiectului  20 decembrie 2023 -  București</vt:lpstr>
      <vt:lpstr>   Proiectul finanțat de către Autoritatea de Management pentru Programul Operațional  Capacitate Administrativă – AMPOCA -  Axa prioritară 1 – Administrație publică și sistem judiciar eficiente, obiectivul specific 1.1 Dezvoltarea și introducerea de sisteme și standarde comune în administrația publică ce optimizează procesele decizionale orientate către cetățeni și mediul de afaceri în concordanță cu SCAP    Perioada de implementare a proiectului : 09.09.2020 – 30.12.2023    Valoare totală de 28.600.747,23 lei, din care 22.633.067,94 lei - asistenţă financiară nerambursabilă, 4.316.237,75 lei - contribuția proprie, și 1.615.441,54 lei - cheltuielii neeligibile.  </vt:lpstr>
      <vt:lpstr>   Scopul acestui proiect a fost de a implementa o soluție de arhivare electronică la nivelul Ministerului Finanțelor pentru îmbunătățirea interacțiunii cetățenilor și mediului de afaceri în vederea obținerii documentelor din arhiva proprie a instituției. .  </vt:lpstr>
      <vt:lpstr> Rezultatele obținute Îmbunătățirea interacțiunii cetățenilor și mediului de afaceri cu administrația publică, prin modernizarea soluției de arhivare electronică a MF, în vederea obținerii documentelor din arhiva instituției. - Prin soluția implementată se reduce povara administrativă pentru cetățeni și de afaceri astfel: Crearea unui nou tip de document în arhivă se poate realiza în câteva minute. Toate documentele din arhivă se semnează în conformitate cu legislația în vigoare. Extragerea documentelor se face instant prin interfața arhivei sau prin sistemele externe care solicită documente. Capacitatea de adăugare a documentelor este de aproximativ 80 de milioane de documente per zi  Funcționarea noii arhive în regim de înaltă disponibilitate de tip 24x7x 365. Autentificarea se face criptat prin portalul fiscnet.ro.  - Reducerea duratei de obținere de către beneficiari a documentelor solicitate de la 5-7 zile lucrătoare de la solicitare și 2 drumuri la ghișeu, la eliminarea deplasării la ghișeu și obținerea lor online.</vt:lpstr>
      <vt:lpstr>Obiective atinse</vt:lpstr>
      <vt:lpstr>Performanță și Scalabilitate</vt:lpstr>
      <vt:lpstr>Securitate</vt:lpstr>
      <vt:lpstr>Înaltă disponibilitate</vt:lpstr>
      <vt:lpstr>Flexibilitate</vt:lpstr>
      <vt:lpstr>Administrare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SIAEL</dc:title>
  <dc:creator>ADRIAN IORGA</dc:creator>
  <cp:lastModifiedBy>IONUŢ-CĂTĂLIN VASILCA</cp:lastModifiedBy>
  <cp:revision>24</cp:revision>
  <dcterms:modified xsi:type="dcterms:W3CDTF">2024-05-13T10:15:51Z</dcterms:modified>
</cp:coreProperties>
</file>